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62" r:id="rId3"/>
    <p:sldId id="263" r:id="rId4"/>
    <p:sldId id="264" r:id="rId5"/>
    <p:sldId id="265" r:id="rId6"/>
    <p:sldId id="269" r:id="rId7"/>
    <p:sldId id="266" r:id="rId8"/>
    <p:sldId id="284" r:id="rId9"/>
    <p:sldId id="267" r:id="rId10"/>
    <p:sldId id="281" r:id="rId11"/>
    <p:sldId id="282" r:id="rId12"/>
    <p:sldId id="270" r:id="rId13"/>
    <p:sldId id="258" r:id="rId14"/>
    <p:sldId id="259" r:id="rId15"/>
    <p:sldId id="268" r:id="rId16"/>
    <p:sldId id="260" r:id="rId17"/>
    <p:sldId id="274" r:id="rId18"/>
    <p:sldId id="275" r:id="rId19"/>
    <p:sldId id="276" r:id="rId20"/>
    <p:sldId id="277" r:id="rId21"/>
    <p:sldId id="278" r:id="rId22"/>
    <p:sldId id="283" r:id="rId23"/>
    <p:sldId id="261" r:id="rId24"/>
    <p:sldId id="271" r:id="rId25"/>
    <p:sldId id="272" r:id="rId26"/>
    <p:sldId id="273" r:id="rId27"/>
    <p:sldId id="280" r:id="rId28"/>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62" autoAdjust="0"/>
  </p:normalViewPr>
  <p:slideViewPr>
    <p:cSldViewPr snapToGrid="0" snapToObjects="1">
      <p:cViewPr varScale="1">
        <p:scale>
          <a:sx n="62" d="100"/>
          <a:sy n="62" d="100"/>
        </p:scale>
        <p:origin x="-998"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smtClean="0">
                <a:latin typeface="+mn-lt"/>
                <a:cs typeface="+mn-cs"/>
              </a:defRPr>
            </a:lvl1pPr>
          </a:lstStyle>
          <a:p>
            <a:pPr>
              <a:defRPr/>
            </a:pPr>
            <a:fld id="{B72C3649-C6A7-469F-9D10-B7AF1A390053}" type="datetimeFigureOut">
              <a:rPr lang="en-US"/>
              <a:pPr>
                <a:defRPr/>
              </a:pPr>
              <a:t>8/25/2013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smtClean="0">
                <a:latin typeface="+mn-lt"/>
                <a:cs typeface="+mn-cs"/>
              </a:defRPr>
            </a:lvl1pPr>
          </a:lstStyle>
          <a:p>
            <a:pPr>
              <a:defRPr/>
            </a:pPr>
            <a:fld id="{62637339-DDAC-471A-AEDC-98EB9E73387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8052903-DF85-4995-B4D9-1C1B6439CE75}" type="datetimeFigureOut">
              <a:rPr lang="en-US"/>
              <a:pPr>
                <a:defRPr/>
              </a:pPr>
              <a:t>8/25/2013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0F20532-EB0A-41D8-A5D9-2436525E63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Introduction:</a:t>
            </a:r>
            <a:endParaRPr lang="en-US" smtClean="0"/>
          </a:p>
          <a:p>
            <a:pPr>
              <a:spcBef>
                <a:spcPct val="0"/>
              </a:spcBef>
            </a:pPr>
            <a:r>
              <a:rPr lang="en-US" smtClean="0"/>
              <a:t>Wayfinding is a part of everyone’s life and is something that most people do EVERY DAY. It is instrumental in finding a desired destination.</a:t>
            </a:r>
          </a:p>
          <a:p>
            <a:pPr>
              <a:spcBef>
                <a:spcPct val="0"/>
              </a:spcBef>
            </a:pPr>
            <a:r>
              <a:rPr lang="en-US" smtClean="0"/>
              <a:t>Wayfinding is the final piece of the puzzle in getting a property, site or campus ready for visitors.</a:t>
            </a:r>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F0A83D-3349-4C41-9BA9-2FE7D9B8E32D}"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Going back to Ann Marie’s Lancaster Hospital example…although her team is responsible for the entire wayfinding signage system at each property, the first site survey they usually complete at each site and the first signs they construct and hang are the ADA signs throughout the interior of the facility.</a:t>
            </a:r>
          </a:p>
          <a:p>
            <a:pPr marL="171450" indent="-171450">
              <a:spcBef>
                <a:spcPct val="0"/>
              </a:spcBef>
              <a:buFontTx/>
              <a:buChar char="•"/>
            </a:pPr>
            <a:r>
              <a:rPr lang="en-US" smtClean="0"/>
              <a:t>Why? Because ADA signs are a must in most any wayfinding project and are critical in order for the property to pass inspection. </a:t>
            </a:r>
          </a:p>
          <a:p>
            <a:pPr marL="171450" indent="-171450">
              <a:spcBef>
                <a:spcPct val="0"/>
              </a:spcBef>
              <a:buFontTx/>
              <a:buChar char="•"/>
            </a:pPr>
            <a:r>
              <a:rPr lang="en-US" smtClean="0"/>
              <a:t>By handling the “absolutely must have” signs first….</a:t>
            </a:r>
          </a:p>
          <a:p>
            <a:pPr marL="171450" indent="-171450">
              <a:spcBef>
                <a:spcPct val="0"/>
              </a:spcBef>
              <a:buFontTx/>
              <a:buChar char="•"/>
            </a:pPr>
            <a:r>
              <a:rPr lang="en-US" smtClean="0"/>
              <a:t>From a construction standpoint, wayfinding systems, in order to be effective, must be as user-friendly as possible for everyone whether in a wheelchair, hearing impaired or visually impaired. </a:t>
            </a:r>
          </a:p>
          <a:p>
            <a:pPr marL="171450" indent="-171450">
              <a:spcBef>
                <a:spcPct val="0"/>
              </a:spcBef>
              <a:buFontTx/>
              <a:buChar char="•"/>
            </a:pPr>
            <a:r>
              <a:rPr lang="en-US" smtClean="0"/>
              <a:t>Let’s talk about some of the accessibility concerns when planning a wayfinding system….</a:t>
            </a:r>
          </a:p>
          <a:p>
            <a:pPr marL="171450" indent="-171450">
              <a:spcBef>
                <a:spcPct val="0"/>
              </a:spcBef>
              <a:buFontTx/>
              <a:buChar char="•"/>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91863-F9F5-4A44-A09B-E6159D8CBF8E}"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The signage should be easy to read, recognizable to all, consistent in appearance, compliant by the laws of the ADA and adaptable to change.</a:t>
            </a:r>
          </a:p>
          <a:p>
            <a:pPr marL="171450" indent="-171450" fontAlgn="auto">
              <a:spcBef>
                <a:spcPts val="0"/>
              </a:spcBef>
              <a:spcAft>
                <a:spcPts val="0"/>
              </a:spcAft>
              <a:buFont typeface="Arial" pitchFamily="34" charset="0"/>
              <a:buChar char="•"/>
              <a:defRPr/>
            </a:pPr>
            <a:r>
              <a:rPr lang="en-US" dirty="0" smtClean="0"/>
              <a:t>As an example: when Ann Marie first began her site surveys with each hospital, she knew immediately that she must establish a standard with her client when it comes to </a:t>
            </a:r>
            <a:r>
              <a:rPr lang="en-US" dirty="0" err="1" smtClean="0"/>
              <a:t>wayfinding</a:t>
            </a:r>
            <a:r>
              <a:rPr lang="en-US" dirty="0" smtClean="0"/>
              <a:t> and directional signs.  </a:t>
            </a:r>
          </a:p>
          <a:p>
            <a:pPr marL="171450" indent="-171450" fontAlgn="auto">
              <a:spcBef>
                <a:spcPts val="0"/>
              </a:spcBef>
              <a:spcAft>
                <a:spcPts val="0"/>
              </a:spcAft>
              <a:buFont typeface="Arial" pitchFamily="34" charset="0"/>
              <a:buChar char="•"/>
              <a:defRPr/>
            </a:pPr>
            <a:r>
              <a:rPr lang="en-US" dirty="0" smtClean="0"/>
              <a:t>She ran into the problem that many facilities with large staffs face.  Every department is going to think they should have their name on the signs.  In a hospital situation this could make for simply too many signs—there will be too much wording, too much confusion and it simply would not look aesthetically appealing. </a:t>
            </a:r>
          </a:p>
          <a:p>
            <a:pPr marL="171450" indent="-171450" fontAlgn="auto">
              <a:spcBef>
                <a:spcPts val="0"/>
              </a:spcBef>
              <a:spcAft>
                <a:spcPts val="0"/>
              </a:spcAft>
              <a:buFont typeface="Arial" pitchFamily="34" charset="0"/>
              <a:buChar char="•"/>
              <a:defRPr/>
            </a:pPr>
            <a:r>
              <a:rPr lang="en-US" dirty="0" smtClean="0"/>
              <a:t>…it was determined that they would only </a:t>
            </a:r>
            <a:r>
              <a:rPr lang="en-US" dirty="0" err="1" smtClean="0"/>
              <a:t>wayfind</a:t>
            </a:r>
            <a:r>
              <a:rPr lang="en-US" dirty="0" smtClean="0"/>
              <a:t> patients and visitors to locations that are specific to their needs. In other words, they did not put items like plant engineering on a sign since this is not where a patient or visitor needs to go.  If a vendor needs to get to plant engineering, it is up to the staff in that office to get the vendor there without signage. </a:t>
            </a:r>
          </a:p>
          <a:p>
            <a:pPr fontAlgn="auto">
              <a:spcBef>
                <a:spcPts val="0"/>
              </a:spcBef>
              <a:spcAft>
                <a:spcPts val="0"/>
              </a:spcAft>
              <a:defRPr/>
            </a:pPr>
            <a:r>
              <a:rPr lang="en-US" dirty="0" smtClean="0"/>
              <a:t> </a:t>
            </a:r>
          </a:p>
          <a:p>
            <a:pPr fontAlgn="auto">
              <a:spcBef>
                <a:spcPts val="0"/>
              </a:spcBef>
              <a:spcAft>
                <a:spcPts val="0"/>
              </a:spcAft>
              <a:defRPr/>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5489F-D083-47EF-817E-9335FF78E889}"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Although many familiar rules of design can improve accessibility, signs really have a unique life of their own.</a:t>
            </a:r>
          </a:p>
          <a:p>
            <a:pPr marL="171450" indent="-171450">
              <a:spcBef>
                <a:spcPct val="0"/>
              </a:spcBef>
              <a:buFontTx/>
              <a:buChar char="•"/>
            </a:pPr>
            <a:r>
              <a:rPr lang="en-US" smtClean="0"/>
              <a:t>For starters, you will want to choose a unified typeface style…and use it consistently throughout the facility. </a:t>
            </a:r>
          </a:p>
          <a:p>
            <a:pPr marL="171450" indent="-171450">
              <a:spcBef>
                <a:spcPct val="0"/>
              </a:spcBef>
              <a:buFontTx/>
              <a:buChar char="•"/>
            </a:pPr>
            <a:r>
              <a:rPr lang="en-US" smtClean="0"/>
              <a:t>Next, use a unified color palette for various sections of the facility—don’t underestimate the power of color as a wayfinding tool!  Color-coding wings or floors can be very effective. Strive to use colors that work well together and use other common elements to tie the signs together.</a:t>
            </a:r>
          </a:p>
          <a:p>
            <a:pPr marL="171450" indent="-171450">
              <a:spcBef>
                <a:spcPct val="0"/>
              </a:spcBef>
              <a:buFontTx/>
              <a:buChar char="•"/>
            </a:pPr>
            <a:r>
              <a:rPr lang="en-US" smtClean="0"/>
              <a:t>You will also want to use a consistent placement of sign elements. Text, Braille, symbols, and other elements of a sign should be found in the same place on ever sign. The alignment of text—left, right or center, should also be the same on every sign.</a:t>
            </a:r>
          </a:p>
          <a:p>
            <a:pPr marL="171450" indent="-171450">
              <a:spcBef>
                <a:spcPct val="0"/>
              </a:spcBef>
              <a:buFontTx/>
              <a:buChar char="•"/>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5AED8A-EE7A-41E9-BEEE-51D570E75BFA}"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Now that you know the scope of what a </a:t>
            </a:r>
            <a:r>
              <a:rPr lang="en-US" dirty="0" err="1" smtClean="0"/>
              <a:t>wayfinding</a:t>
            </a:r>
            <a:r>
              <a:rPr lang="en-US" dirty="0" smtClean="0"/>
              <a:t> project might entail, let’s talk about how the bidding process works—coupled with the site survey and package recommendations you might be able to offer. </a:t>
            </a:r>
          </a:p>
          <a:p>
            <a:pPr marL="171450" indent="-171450" fontAlgn="auto">
              <a:spcBef>
                <a:spcPts val="0"/>
              </a:spcBef>
              <a:spcAft>
                <a:spcPts val="0"/>
              </a:spcAft>
              <a:buFont typeface="Arial" pitchFamily="34" charset="0"/>
              <a:buChar char="•"/>
              <a:defRPr/>
            </a:pPr>
            <a:r>
              <a:rPr lang="en-US" dirty="0" smtClean="0"/>
              <a:t>It is important to note that as you grow your center, there will be opportunities for you—as well as for other sign fabricators—to bid for such jobs.  Your successful effort will begin when you create a plan that lays out the type and size of </a:t>
            </a:r>
            <a:r>
              <a:rPr lang="en-US" dirty="0" err="1" smtClean="0"/>
              <a:t>wayfinding</a:t>
            </a:r>
            <a:r>
              <a:rPr lang="en-US" dirty="0" smtClean="0"/>
              <a:t> jobs that you will bid. </a:t>
            </a:r>
          </a:p>
          <a:p>
            <a:pPr marL="171450" indent="-171450" fontAlgn="auto">
              <a:spcBef>
                <a:spcPts val="0"/>
              </a:spcBef>
              <a:spcAft>
                <a:spcPts val="0"/>
              </a:spcAft>
              <a:buFont typeface="Arial" pitchFamily="34" charset="0"/>
              <a:buChar char="•"/>
              <a:defRPr/>
            </a:pPr>
            <a:r>
              <a:rPr lang="en-US" dirty="0" smtClean="0"/>
              <a:t>You are the best judge of your center’s capabilities, talents and resources. </a:t>
            </a:r>
          </a:p>
          <a:p>
            <a:pPr marL="171450" indent="-171450" fontAlgn="auto">
              <a:spcBef>
                <a:spcPts val="0"/>
              </a:spcBef>
              <a:spcAft>
                <a:spcPts val="0"/>
              </a:spcAft>
              <a:buFont typeface="Arial" pitchFamily="34" charset="0"/>
              <a:buChar char="•"/>
              <a:defRPr/>
            </a:pPr>
            <a:r>
              <a:rPr lang="en-US" dirty="0" smtClean="0"/>
              <a:t>The scope of work is what you will receive from the owner of the project or contractor.  It could be 20 pages or 500 pages long. (Scope handout) But let’s talk about what happens before this: The bid.  </a:t>
            </a:r>
          </a:p>
          <a:p>
            <a:pPr marL="171450" indent="-171450" fontAlgn="auto">
              <a:spcBef>
                <a:spcPts val="0"/>
              </a:spcBef>
              <a:spcAft>
                <a:spcPts val="0"/>
              </a:spcAft>
              <a:buFont typeface="Arial" pitchFamily="34" charset="0"/>
              <a:buChar char="•"/>
              <a:defRPr/>
            </a:pPr>
            <a:r>
              <a:rPr lang="en-US" dirty="0" smtClean="0"/>
              <a:t>(Volunteers read 4 types of bids) Since we know Ann Marie knew her customer and had no competition, what type of bid was hers? (negotiated)</a:t>
            </a:r>
          </a:p>
          <a:p>
            <a:pPr marL="171450" indent="-171450" fontAlgn="auto">
              <a:spcBef>
                <a:spcPts val="0"/>
              </a:spcBef>
              <a:spcAft>
                <a:spcPts val="0"/>
              </a:spcAft>
              <a:buFont typeface="Arial" pitchFamily="34" charset="0"/>
              <a:buChar char="•"/>
              <a:defRPr/>
            </a:pPr>
            <a:r>
              <a:rPr lang="en-US" dirty="0" smtClean="0"/>
              <a:t>The decision to bid or not to bid is sometimes one of the hardest decisions an owner will face…</a:t>
            </a:r>
          </a:p>
          <a:p>
            <a:pPr marL="171450" indent="-171450" fontAlgn="auto">
              <a:spcBef>
                <a:spcPts val="0"/>
              </a:spcBef>
              <a:spcAft>
                <a:spcPts val="0"/>
              </a:spcAft>
              <a:buFont typeface="Arial" pitchFamily="34" charset="0"/>
              <a:buChar char="•"/>
              <a:defRPr/>
            </a:pPr>
            <a:r>
              <a:rPr lang="en-US" dirty="0" smtClean="0"/>
              <a:t>if an uneducated decision is made and the project is wrong for your business it can have costly ramifications both financially as well as it could damage the future credibility of the company.  Although it is hard to do – passing on an opportunity is sometimes the best decision for your business.</a:t>
            </a:r>
          </a:p>
          <a:p>
            <a:pPr marL="171450" indent="-171450" fontAlgn="auto">
              <a:spcBef>
                <a:spcPts val="0"/>
              </a:spcBef>
              <a:spcAft>
                <a:spcPts val="0"/>
              </a:spcAft>
              <a:buFont typeface="Arial" pitchFamily="34" charset="0"/>
              <a:buChar char="•"/>
              <a:defRPr/>
            </a:pPr>
            <a:r>
              <a:rPr lang="en-US" dirty="0" smtClean="0"/>
              <a:t>So the question becomes – how do you make an informed decision whether to bid a project or not?  </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None/>
              <a:defRPr/>
            </a:pPr>
            <a:endParaRPr lang="en-US" dirty="0" smtClean="0"/>
          </a:p>
          <a:p>
            <a:pPr marL="171450" indent="-171450" fontAlgn="auto">
              <a:spcBef>
                <a:spcPts val="0"/>
              </a:spcBef>
              <a:spcAft>
                <a:spcPts val="0"/>
              </a:spcAft>
              <a:buFont typeface="Arial" pitchFamily="34" charset="0"/>
              <a:buChar char="•"/>
              <a:defRPr/>
            </a:pPr>
            <a:endParaRPr lang="en-US" dirty="0" smtClean="0"/>
          </a:p>
          <a:p>
            <a:pPr marL="171450" indent="-171450" fontAlgn="auto">
              <a:spcBef>
                <a:spcPts val="0"/>
              </a:spcBef>
              <a:spcAft>
                <a:spcPts val="0"/>
              </a:spcAft>
              <a:buFont typeface="Arial" pitchFamily="34" charset="0"/>
              <a:buChar char="•"/>
              <a:defRPr/>
            </a:pPr>
            <a:endParaRPr lang="en-US"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7CBC7-9737-495D-B382-9CF1CDEF0E66}"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I want you to think—think all of the possible projects that may come your way to bid on…big or small, </a:t>
            </a:r>
            <a:r>
              <a:rPr lang="en-US" dirty="0" err="1" smtClean="0"/>
              <a:t>wayfinding</a:t>
            </a:r>
            <a:r>
              <a:rPr lang="en-US" dirty="0" smtClean="0"/>
              <a:t> or not, is there ever a time you can imagine where you might make the decision to turn a project away?  (Flipchart answers)</a:t>
            </a:r>
          </a:p>
          <a:p>
            <a:pPr marL="171450" indent="-171450" fontAlgn="auto">
              <a:spcBef>
                <a:spcPts val="0"/>
              </a:spcBef>
              <a:spcAft>
                <a:spcPts val="0"/>
              </a:spcAft>
              <a:buFont typeface="Arial" pitchFamily="34" charset="0"/>
              <a:buChar char="•"/>
              <a:defRPr/>
            </a:pPr>
            <a:r>
              <a:rPr lang="en-US" dirty="0" smtClean="0"/>
              <a:t>When you first get the invitation to bid, you should know pretty quickly if your center’s capabilities, time, effort and cost will allow you to take the project on by looking at the general scope of the project.</a:t>
            </a:r>
          </a:p>
          <a:p>
            <a:pPr marL="171450" indent="-171450" fontAlgn="auto">
              <a:spcBef>
                <a:spcPts val="0"/>
              </a:spcBef>
              <a:spcAft>
                <a:spcPts val="0"/>
              </a:spcAft>
              <a:buFont typeface="Arial" pitchFamily="34" charset="0"/>
              <a:buChar char="•"/>
              <a:defRPr/>
            </a:pPr>
            <a:r>
              <a:rPr lang="en-US" dirty="0" smtClean="0"/>
              <a:t>(Questions to ask the customer activity) </a:t>
            </a:r>
            <a:r>
              <a:rPr lang="en-US" b="1" i="1" dirty="0" smtClean="0"/>
              <a:t>Debrief:</a:t>
            </a:r>
            <a:r>
              <a:rPr lang="en-US" dirty="0" smtClean="0"/>
              <a:t> Can I get a few volunteers to read what they came up with?</a:t>
            </a:r>
          </a:p>
          <a:p>
            <a:pPr fontAlgn="auto">
              <a:spcBef>
                <a:spcPts val="0"/>
              </a:spcBef>
              <a:spcAft>
                <a:spcPts val="0"/>
              </a:spcAft>
              <a:buFont typeface="Arial" pitchFamily="34" charset="0"/>
              <a:buNone/>
              <a:defRPr/>
            </a:pPr>
            <a:endParaRPr lang="en-US" dirty="0" smtClean="0"/>
          </a:p>
          <a:p>
            <a:pPr marL="171450" indent="-171450" fontAlgn="auto">
              <a:spcBef>
                <a:spcPts val="0"/>
              </a:spcBef>
              <a:spcAft>
                <a:spcPts val="0"/>
              </a:spcAft>
              <a:buFont typeface="Arial" pitchFamily="34" charset="0"/>
              <a:buChar char="•"/>
              <a:defRPr/>
            </a:pPr>
            <a:endParaRPr lang="en-US" dirty="0" smtClean="0"/>
          </a:p>
          <a:p>
            <a:pPr marL="171450" indent="-171450" fontAlgn="auto">
              <a:spcBef>
                <a:spcPts val="0"/>
              </a:spcBef>
              <a:spcAft>
                <a:spcPts val="0"/>
              </a:spcAft>
              <a:buFont typeface="Arial" pitchFamily="34" charset="0"/>
              <a:buChar char="•"/>
              <a:defRPr/>
            </a:pPr>
            <a:endParaRPr lang="en-US"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BEDD4C-6AAC-4AB8-AE1E-242887EEB787}"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Now that we have a good list of questions to ask the customer, let’s think about questions you need to ask yourself.</a:t>
            </a:r>
          </a:p>
          <a:p>
            <a:pPr marL="171450" indent="-171450">
              <a:spcBef>
                <a:spcPct val="0"/>
              </a:spcBef>
              <a:buFontTx/>
              <a:buChar char="•"/>
            </a:pPr>
            <a:r>
              <a:rPr lang="en-US" smtClean="0"/>
              <a:t>(Questions to ask yourself activity) </a:t>
            </a:r>
            <a:r>
              <a:rPr lang="en-US" b="1" i="1" smtClean="0"/>
              <a:t>Debrief:</a:t>
            </a:r>
            <a:r>
              <a:rPr lang="en-US" smtClean="0"/>
              <a:t> Can I get a few volunteers to read what they came up with?</a:t>
            </a:r>
          </a:p>
          <a:p>
            <a:pPr marL="171450" indent="-171450">
              <a:spcBef>
                <a:spcPct val="0"/>
              </a:spcBef>
              <a:buFontTx/>
              <a:buChar char="•"/>
            </a:pPr>
            <a:r>
              <a:rPr lang="en-US" smtClean="0"/>
              <a:t>In Ann Marie’s case, the Lancaster Hospital was already a previous client of Ann Marie’s. She already knew the staff and had good rapport as well as a good two-way communication process, so getting her questions answered was easy. </a:t>
            </a:r>
          </a:p>
          <a:p>
            <a:pPr marL="171450" indent="-171450">
              <a:spcBef>
                <a:spcPct val="0"/>
              </a:spcBef>
              <a:buFontTx/>
              <a:buChar char="•"/>
            </a:pPr>
            <a:r>
              <a:rPr lang="en-US" smtClean="0"/>
              <a:t>Once you have all your questions answered and you’ve decided to move forward, you’re ready for the next step.</a:t>
            </a:r>
          </a:p>
          <a:p>
            <a:pPr marL="171450" indent="-171450">
              <a:spcBef>
                <a:spcPct val="0"/>
              </a:spcBef>
              <a:buFontTx/>
              <a:buChar char="•"/>
            </a:pPr>
            <a:r>
              <a:rPr lang="en-US" smtClean="0"/>
              <a:t>What do you think the next step is?  What needs to be done first so you can see exactly what you are up against? (THE SITE SURVEY)</a:t>
            </a:r>
          </a:p>
          <a:p>
            <a:pPr marL="171450" indent="-171450">
              <a:spcBef>
                <a:spcPct val="0"/>
              </a:spcBef>
              <a:buFontTx/>
              <a:buChar char="•"/>
            </a:pPr>
            <a:endParaRPr lang="en-US" smtClean="0"/>
          </a:p>
          <a:p>
            <a:pPr marL="171450" indent="-171450">
              <a:spcBef>
                <a:spcPct val="0"/>
              </a:spcBef>
              <a:buFontTx/>
              <a:buChar char="•"/>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C2BFAF-3155-4F39-9B38-C75E52A831EA}"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Prior to performing a site survey, you need to find out about blueprints. Will they be provided and is there a cost associated with them? </a:t>
            </a:r>
          </a:p>
          <a:p>
            <a:pPr marL="171450" indent="-171450">
              <a:spcBef>
                <a:spcPct val="0"/>
              </a:spcBef>
              <a:buFontTx/>
              <a:buChar char="•"/>
            </a:pPr>
            <a:r>
              <a:rPr lang="en-US" smtClean="0"/>
              <a:t>ASK!  Never be afraid to ask questions before getting into the bidding process.  You could easily spend a week of your time bidding a project based on a time-consuming site survey, maybe even longer, and you don’t want to waste your time if this is beyond your current capabilities.</a:t>
            </a:r>
          </a:p>
          <a:p>
            <a:pPr marL="171450" indent="-171450">
              <a:spcBef>
                <a:spcPct val="0"/>
              </a:spcBef>
              <a:buFontTx/>
              <a:buChar char="•"/>
            </a:pPr>
            <a:r>
              <a:rPr lang="en-US" smtClean="0"/>
              <a:t>The blueprints or scope of work might say one thing, but when you get on site for an in-depth survey, you might find something totally different.</a:t>
            </a:r>
          </a:p>
          <a:p>
            <a:pPr marL="171450" indent="-171450">
              <a:spcBef>
                <a:spcPct val="0"/>
              </a:spcBef>
              <a:buFontTx/>
              <a:buChar char="•"/>
            </a:pPr>
            <a:r>
              <a:rPr lang="en-US" smtClean="0"/>
              <a:t>Ann Marie and her team do several surveys for each site.  She feels </a:t>
            </a:r>
            <a:r>
              <a:rPr lang="en-US" b="1" smtClean="0"/>
              <a:t>it can be overwhelming to do the entire survey in one shot</a:t>
            </a:r>
            <a:r>
              <a:rPr lang="en-US" smtClean="0"/>
              <a:t>—so she does her first survey for the ADA signage, a second survey for all interior directional and wayfinding signage and a third survey for all exterior signage.</a:t>
            </a:r>
          </a:p>
          <a:p>
            <a:pPr marL="171450" indent="-171450">
              <a:spcBef>
                <a:spcPct val="0"/>
              </a:spcBef>
              <a:buFontTx/>
              <a:buChar char="•"/>
            </a:pPr>
            <a:r>
              <a:rPr lang="en-US" smtClean="0"/>
              <a:t>(Ann Marie example) This is referred to as liability mitigation.  Meaning, what is your liability?</a:t>
            </a:r>
          </a:p>
          <a:p>
            <a:pPr marL="171450" indent="-171450">
              <a:spcBef>
                <a:spcPct val="0"/>
              </a:spcBef>
              <a:buFontTx/>
              <a:buChar char="•"/>
            </a:pPr>
            <a:r>
              <a:rPr lang="en-US" smtClean="0"/>
              <a:t>For example, the blueprints provided by the contractor might show a site sign is needed 10 feet from the curb.  But once you do your research, learn about the codes, the resources available, the danger of putting a sign too close to the curb—you might find out that the site sign needs to actually be put 30 feet from the curb.</a:t>
            </a:r>
          </a:p>
          <a:p>
            <a:pPr marL="171450" indent="-171450">
              <a:spcBef>
                <a:spcPct val="0"/>
              </a:spcBef>
              <a:buFontTx/>
              <a:buChar char="•"/>
            </a:pPr>
            <a:r>
              <a:rPr lang="en-US" smtClean="0"/>
              <a:t>Now, if no blueprints are available – it is recommended that you interview all responsible parties to determine the expectations of the project and ask the contractor if he can supply a floor plan or site map. Every building, site and property should have a planned out map of some sort. Get your hands on this as your starting point.</a:t>
            </a:r>
          </a:p>
          <a:p>
            <a:pPr marL="171450" indent="-171450">
              <a:spcBef>
                <a:spcPct val="0"/>
              </a:spcBef>
              <a:buFontTx/>
              <a:buChar char="•"/>
            </a:pPr>
            <a:r>
              <a:rPr lang="en-US" smtClean="0"/>
              <a:t>Also ask if a member of the site staff can be made available to assist with the site survey.  Ann Marie walks the grounds of each hospital property with a member of her FASTSIGNS team, as well as a member from the construction committee. </a:t>
            </a:r>
          </a:p>
          <a:p>
            <a:pPr marL="171450" indent="-171450">
              <a:spcBef>
                <a:spcPct val="0"/>
              </a:spcBef>
              <a:buFontTx/>
              <a:buChar char="•"/>
            </a:pPr>
            <a:r>
              <a:rPr lang="en-US" smtClean="0"/>
              <a:t>Multiple bids?</a:t>
            </a:r>
          </a:p>
          <a:p>
            <a:pPr marL="171450" indent="-171450">
              <a:spcBef>
                <a:spcPct val="0"/>
              </a:spcBef>
              <a:buFontTx/>
              <a:buChar char="•"/>
            </a:pPr>
            <a:r>
              <a:rPr lang="en-US" u="sng" smtClean="0"/>
              <a:t>Photographs</a:t>
            </a:r>
            <a:r>
              <a:rPr lang="en-US" smtClean="0"/>
              <a:t> will be your best friend! When taking photographs, you will want to take the picture at any given opportunity—take the picture directly at the sign location—square on—in addition, photograph the surrounding area if necessary, get a close up of where the sign will actually be, note any problem areas on your notepad.</a:t>
            </a:r>
          </a:p>
          <a:p>
            <a:pPr marL="171450" indent="-171450">
              <a:spcBef>
                <a:spcPct val="0"/>
              </a:spcBef>
              <a:buFontTx/>
              <a:buChar char="•"/>
            </a:pPr>
            <a:r>
              <a:rPr lang="en-US" smtClean="0"/>
              <a:t>Let’s take a look at some of these site survey photographs.  These photographs represent a local hospital similar to the projects that Ann Marie has taken on.  I’m going to show you one photo at a time and I want you to tell me what type of sign you think belongs in the space photographed.</a:t>
            </a:r>
          </a:p>
          <a:p>
            <a:pPr marL="171450" indent="-171450">
              <a:spcBef>
                <a:spcPct val="0"/>
              </a:spcBef>
              <a:buFontTx/>
              <a:buChar char="•"/>
            </a:pPr>
            <a:endParaRPr lang="en-US" smtClean="0"/>
          </a:p>
          <a:p>
            <a:pPr marL="171450" indent="-171450">
              <a:spcBef>
                <a:spcPct val="0"/>
              </a:spcBef>
              <a:buFontTx/>
              <a:buChar char="•"/>
            </a:pPr>
            <a:endParaRPr lang="en-US" smtClean="0"/>
          </a:p>
          <a:p>
            <a:pPr marL="171450" indent="-171450">
              <a:spcBef>
                <a:spcPct val="0"/>
              </a:spcBef>
              <a:buFontTx/>
              <a:buChar char="•"/>
            </a:pPr>
            <a:endParaRPr lang="en-US" smtClean="0"/>
          </a:p>
          <a:p>
            <a:pPr marL="171450" indent="-171450">
              <a:spcBef>
                <a:spcPct val="0"/>
              </a:spcBef>
              <a:buFontTx/>
              <a:buChar char="•"/>
            </a:pPr>
            <a:endParaRPr lang="en-US" smtClean="0"/>
          </a:p>
          <a:p>
            <a:pPr marL="171450" indent="-171450">
              <a:spcBef>
                <a:spcPct val="0"/>
              </a:spcBef>
              <a:buFontTx/>
              <a:buChar char="•"/>
            </a:pPr>
            <a:endParaRPr lang="en-US" smtClean="0"/>
          </a:p>
          <a:p>
            <a:pPr marL="171450" indent="-171450">
              <a:spcBef>
                <a:spcPct val="0"/>
              </a:spcBef>
              <a:buFontTx/>
              <a:buChar char="•"/>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577279-743E-41A6-9EC8-1092DF7AFB20}"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In your Participant’s guide, I want you to write down what type of sign you envision belongs in the space. </a:t>
            </a:r>
          </a:p>
          <a:p>
            <a:pPr marL="171450" indent="-171450" fontAlgn="auto">
              <a:spcBef>
                <a:spcPts val="0"/>
              </a:spcBef>
              <a:spcAft>
                <a:spcPts val="0"/>
              </a:spcAft>
              <a:buFont typeface="Arial" pitchFamily="34" charset="0"/>
              <a:buChar char="•"/>
              <a:defRPr/>
            </a:pPr>
            <a:r>
              <a:rPr lang="en-US" dirty="0" smtClean="0"/>
              <a:t>Ask yourself, if you would have taken this photo while out on a site survey, would you know what sign to design and produce for this area when you return to your center? </a:t>
            </a:r>
          </a:p>
          <a:p>
            <a:pPr marL="171450" indent="-171450" fontAlgn="auto">
              <a:spcBef>
                <a:spcPts val="0"/>
              </a:spcBef>
              <a:spcAft>
                <a:spcPts val="0"/>
              </a:spcAft>
              <a:buFont typeface="Arial" pitchFamily="34" charset="0"/>
              <a:buChar char="•"/>
              <a:defRPr/>
            </a:pPr>
            <a:endParaRPr lang="en-US" dirty="0" smtClean="0"/>
          </a:p>
          <a:p>
            <a:pPr fontAlgn="auto">
              <a:spcBef>
                <a:spcPts val="0"/>
              </a:spcBef>
              <a:spcAft>
                <a:spcPts val="0"/>
              </a:spcAft>
              <a:defRPr/>
            </a:pPr>
            <a:endParaRPr lang="en-US" dirty="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926E7-4509-4196-88C8-EB096419506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Let’s go over them—who want s to volunteer their answers for the class?</a:t>
            </a:r>
          </a:p>
          <a:p>
            <a:pPr marL="171450" indent="-171450">
              <a:spcBef>
                <a:spcPct val="0"/>
              </a:spcBef>
              <a:buFontTx/>
              <a:buChar char="•"/>
            </a:pPr>
            <a:r>
              <a:rPr lang="en-US" smtClean="0"/>
              <a:t>Now that we understand the important role that photographs have in a site survey, let’s talk about templates.</a:t>
            </a:r>
          </a:p>
          <a:p>
            <a:pPr marL="171450" indent="-171450">
              <a:spcBef>
                <a:spcPct val="0"/>
              </a:spcBef>
              <a:buFontTx/>
              <a:buChar char="•"/>
            </a:pPr>
            <a:r>
              <a:rPr lang="en-US" u="sng" smtClean="0"/>
              <a:t>Templates</a:t>
            </a:r>
            <a:r>
              <a:rPr lang="en-US" smtClean="0"/>
              <a:t> will also be your best friend. </a:t>
            </a:r>
          </a:p>
          <a:p>
            <a:pPr marL="171450" indent="-171450">
              <a:spcBef>
                <a:spcPct val="0"/>
              </a:spcBef>
              <a:buFontTx/>
              <a:buChar char="•"/>
            </a:pPr>
            <a:r>
              <a:rPr lang="en-US" smtClean="0"/>
              <a:t>Any signs that are up high, on a corner, on a curved wall, on fencing, on a light post, etc…will benefit if a clear, concise template drawing is prepared on-site. </a:t>
            </a:r>
          </a:p>
          <a:p>
            <a:pPr marL="171450" indent="-171450">
              <a:spcBef>
                <a:spcPct val="0"/>
              </a:spcBef>
              <a:buFontTx/>
              <a:buChar char="•"/>
            </a:pPr>
            <a:r>
              <a:rPr lang="en-US" smtClean="0"/>
              <a:t>The most difficult dimensions to take accurately, and conversely the most dramatically important, are those of fascia areas—the very front of the sign—or box signs to accept new panels etc. </a:t>
            </a:r>
          </a:p>
          <a:p>
            <a:pPr marL="171450" indent="-171450">
              <a:spcBef>
                <a:spcPct val="0"/>
              </a:spcBef>
              <a:buFontTx/>
              <a:buChar char="•"/>
            </a:pPr>
            <a:r>
              <a:rPr lang="en-US" smtClean="0"/>
              <a:t>You will also want to note the location of any obstructions including trees, gates, awnings, etc.</a:t>
            </a:r>
          </a:p>
          <a:p>
            <a:pPr marL="171450" indent="-171450">
              <a:spcBef>
                <a:spcPct val="0"/>
              </a:spcBef>
              <a:buFontTx/>
              <a:buChar char="•"/>
            </a:pPr>
            <a:r>
              <a:rPr lang="en-US" smtClean="0"/>
              <a:t>Note any intricate cornice etc. that will effect the sign (take close up photo) </a:t>
            </a:r>
          </a:p>
          <a:p>
            <a:pPr marL="171450" indent="-171450">
              <a:spcBef>
                <a:spcPct val="0"/>
              </a:spcBef>
              <a:buFontTx/>
              <a:buChar char="•"/>
            </a:pPr>
            <a:r>
              <a:rPr lang="en-US" smtClean="0"/>
              <a:t>Note the depth of any recessed areas(s) (take close up photos)</a:t>
            </a:r>
          </a:p>
          <a:p>
            <a:pPr marL="171450" indent="-171450">
              <a:spcBef>
                <a:spcPct val="0"/>
              </a:spcBef>
              <a:buFontTx/>
              <a:buChar char="•"/>
            </a:pPr>
            <a:r>
              <a:rPr lang="en-US" smtClean="0"/>
              <a:t>Note any other possible problem areas</a:t>
            </a:r>
          </a:p>
          <a:p>
            <a:pPr marL="171450" indent="-171450">
              <a:spcBef>
                <a:spcPct val="0"/>
              </a:spcBef>
              <a:buFontTx/>
              <a:buChar char="•"/>
            </a:pPr>
            <a:r>
              <a:rPr lang="en-US" smtClean="0"/>
              <a:t>Note any air conditioning and/or ventilation grills </a:t>
            </a:r>
          </a:p>
          <a:p>
            <a:pPr marL="171450" indent="-171450">
              <a:spcBef>
                <a:spcPct val="0"/>
              </a:spcBef>
              <a:buFontTx/>
              <a:buChar char="•"/>
            </a:pPr>
            <a:r>
              <a:rPr lang="en-US" smtClean="0"/>
              <a:t>Let’s take a moment and look at a couple of template drawing examples of a site survey (handout).</a:t>
            </a:r>
          </a:p>
          <a:p>
            <a:pPr marL="171450" indent="-171450">
              <a:spcBef>
                <a:spcPct val="0"/>
              </a:spcBef>
              <a:buFontTx/>
              <a:buChar char="•"/>
            </a:pPr>
            <a:endParaRPr lang="en-US" smtClean="0"/>
          </a:p>
          <a:p>
            <a:pPr marL="171450" indent="-171450">
              <a:spcBef>
                <a:spcPct val="0"/>
              </a:spcBef>
              <a:buFontTx/>
              <a:buChar char="•"/>
            </a:pPr>
            <a:endParaRPr lang="en-US" smtClean="0"/>
          </a:p>
          <a:p>
            <a:pPr marL="171450" indent="-171450">
              <a:spcBef>
                <a:spcPct val="0"/>
              </a:spcBef>
              <a:buFontTx/>
              <a:buChar char="•"/>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269F6-7593-4EE9-B482-70CE66AFFA18}"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Once the site survey has been completed, you will need to lay everything on the table and determine the products, materials and vendors that will need to go into the actual bid. </a:t>
            </a:r>
          </a:p>
          <a:p>
            <a:pPr marL="171450" indent="-171450" fontAlgn="auto">
              <a:spcBef>
                <a:spcPts val="0"/>
              </a:spcBef>
              <a:spcAft>
                <a:spcPts val="0"/>
              </a:spcAft>
              <a:buFont typeface="Arial" pitchFamily="34" charset="0"/>
              <a:buChar char="•"/>
              <a:defRPr/>
            </a:pPr>
            <a:r>
              <a:rPr lang="en-US" dirty="0" smtClean="0"/>
              <a:t>Although the bid package might have come to you complete with all of the sign and graphic products specified, your site survey might counteract that if there were code issues, electrical issues, ADA compliance, issues…or just general </a:t>
            </a:r>
            <a:r>
              <a:rPr lang="en-US" dirty="0" err="1" smtClean="0"/>
              <a:t>wayfinding</a:t>
            </a:r>
            <a:r>
              <a:rPr lang="en-US" dirty="0" smtClean="0"/>
              <a:t> issues that arose from the survey. </a:t>
            </a:r>
          </a:p>
          <a:p>
            <a:pPr marL="171450" indent="-171450" fontAlgn="auto">
              <a:spcBef>
                <a:spcPts val="0"/>
              </a:spcBef>
              <a:spcAft>
                <a:spcPts val="0"/>
              </a:spcAft>
              <a:buFont typeface="Arial" pitchFamily="34" charset="0"/>
              <a:buChar char="•"/>
              <a:defRPr/>
            </a:pPr>
            <a:r>
              <a:rPr lang="en-US" dirty="0" smtClean="0"/>
              <a:t>Recommendations: yes or no</a:t>
            </a:r>
          </a:p>
          <a:p>
            <a:pPr marL="171450" indent="-171450" fontAlgn="auto">
              <a:spcBef>
                <a:spcPts val="0"/>
              </a:spcBef>
              <a:spcAft>
                <a:spcPts val="0"/>
              </a:spcAft>
              <a:buFont typeface="Arial" pitchFamily="34" charset="0"/>
              <a:buChar char="•"/>
              <a:defRPr/>
            </a:pPr>
            <a:r>
              <a:rPr lang="en-US" dirty="0" smtClean="0"/>
              <a:t>Are you experienced enough with the product?  Do you know the manufacturers warranty and recommendations for use before you spec it out on the bid? It’s one thing to replace a sign due to failure but what it you have to replace 500 signs! </a:t>
            </a:r>
          </a:p>
          <a:p>
            <a:pPr marL="171450" indent="-171450" fontAlgn="auto">
              <a:spcBef>
                <a:spcPts val="0"/>
              </a:spcBef>
              <a:spcAft>
                <a:spcPts val="0"/>
              </a:spcAft>
              <a:buFont typeface="Arial" pitchFamily="34" charset="0"/>
              <a:buChar char="•"/>
              <a:defRPr/>
            </a:pPr>
            <a:r>
              <a:rPr lang="en-US" dirty="0" err="1" smtClean="0"/>
              <a:t>Wayfinding</a:t>
            </a:r>
            <a:r>
              <a:rPr lang="en-US" dirty="0" smtClean="0"/>
              <a:t> projects can be very time consuming, if you do not cover your costs properly you can lose your shirt!  </a:t>
            </a:r>
          </a:p>
          <a:p>
            <a:pPr marL="171450" indent="-171450" fontAlgn="auto">
              <a:spcBef>
                <a:spcPts val="0"/>
              </a:spcBef>
              <a:spcAft>
                <a:spcPts val="0"/>
              </a:spcAft>
              <a:buFont typeface="Arial" pitchFamily="34" charset="0"/>
              <a:buChar char="•"/>
              <a:defRPr/>
            </a:pPr>
            <a:r>
              <a:rPr lang="en-US" dirty="0" smtClean="0"/>
              <a:t>For a </a:t>
            </a:r>
            <a:r>
              <a:rPr lang="en-US" dirty="0" err="1" smtClean="0"/>
              <a:t>wayfinding</a:t>
            </a:r>
            <a:r>
              <a:rPr lang="en-US" dirty="0" smtClean="0"/>
              <a:t> project, you are going to want to:</a:t>
            </a:r>
            <a:endParaRPr lang="en-US" sz="1000" dirty="0" smtClean="0"/>
          </a:p>
          <a:p>
            <a:pPr marL="628650" lvl="1" indent="-171450" fontAlgn="auto">
              <a:spcBef>
                <a:spcPts val="0"/>
              </a:spcBef>
              <a:spcAft>
                <a:spcPts val="0"/>
              </a:spcAft>
              <a:buFont typeface="Arial" pitchFamily="34" charset="0"/>
              <a:buChar char="•"/>
              <a:defRPr/>
            </a:pPr>
            <a:r>
              <a:rPr lang="en-US" dirty="0" smtClean="0"/>
              <a:t>Determine the </a:t>
            </a:r>
            <a:r>
              <a:rPr lang="en-US" u="sng" dirty="0" smtClean="0"/>
              <a:t>actual cost</a:t>
            </a:r>
            <a:r>
              <a:rPr lang="en-US" dirty="0" smtClean="0"/>
              <a:t> and  the markup you will need to include in order to make a profit</a:t>
            </a:r>
            <a:endParaRPr lang="en-US" sz="1100" dirty="0" smtClean="0"/>
          </a:p>
          <a:p>
            <a:pPr marL="628650" lvl="1" indent="-171450" fontAlgn="auto">
              <a:spcBef>
                <a:spcPts val="0"/>
              </a:spcBef>
              <a:spcAft>
                <a:spcPts val="0"/>
              </a:spcAft>
              <a:buFont typeface="Arial" pitchFamily="34" charset="0"/>
              <a:buChar char="•"/>
              <a:defRPr/>
            </a:pPr>
            <a:r>
              <a:rPr lang="en-US" dirty="0" smtClean="0"/>
              <a:t>Estimate the labor for in-shop production</a:t>
            </a:r>
            <a:endParaRPr lang="en-US" sz="1100" dirty="0" smtClean="0"/>
          </a:p>
          <a:p>
            <a:pPr marL="628650" lvl="1" indent="-171450" fontAlgn="auto">
              <a:spcBef>
                <a:spcPts val="0"/>
              </a:spcBef>
              <a:spcAft>
                <a:spcPts val="0"/>
              </a:spcAft>
              <a:buFont typeface="Arial" pitchFamily="34" charset="0"/>
              <a:buChar char="•"/>
              <a:defRPr/>
            </a:pPr>
            <a:r>
              <a:rPr lang="en-US" dirty="0" smtClean="0"/>
              <a:t>Determine  the installation time and number of trips that will need to be made to site</a:t>
            </a:r>
          </a:p>
          <a:p>
            <a:pPr marL="171450" indent="-171450" fontAlgn="auto">
              <a:spcBef>
                <a:spcPts val="0"/>
              </a:spcBef>
              <a:spcAft>
                <a:spcPts val="0"/>
              </a:spcAft>
              <a:buFont typeface="Arial" pitchFamily="34" charset="0"/>
              <a:buChar char="•"/>
              <a:defRPr/>
            </a:pPr>
            <a:endParaRPr lang="en-US" sz="1100" dirty="0" smtClean="0"/>
          </a:p>
          <a:p>
            <a:pPr marL="171450" indent="-171450" fontAlgn="auto">
              <a:spcBef>
                <a:spcPts val="0"/>
              </a:spcBef>
              <a:spcAft>
                <a:spcPts val="0"/>
              </a:spcAft>
              <a:buFont typeface="Arial" pitchFamily="34" charset="0"/>
              <a:buChar char="•"/>
              <a:defRPr/>
            </a:pPr>
            <a:endParaRPr lang="en-US" dirty="0" smtClean="0"/>
          </a:p>
          <a:p>
            <a:pPr marL="171450" indent="-171450" fontAlgn="auto">
              <a:spcBef>
                <a:spcPts val="0"/>
              </a:spcBef>
              <a:spcAft>
                <a:spcPts val="0"/>
              </a:spcAft>
              <a:buFont typeface="Arial" pitchFamily="34" charset="0"/>
              <a:buChar char="•"/>
              <a:defRPr/>
            </a:pPr>
            <a:endParaRPr lang="en-US" dirty="0" smtClean="0"/>
          </a:p>
          <a:p>
            <a:pPr fontAlgn="auto">
              <a:spcBef>
                <a:spcPts val="0"/>
              </a:spcBef>
              <a:spcAft>
                <a:spcPts val="0"/>
              </a:spcAft>
              <a:defRPr/>
            </a:pPr>
            <a:endParaRPr lang="en-US"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7139B3-89EA-4715-B102-5A323C9A1168}"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Objectives:</a:t>
            </a:r>
          </a:p>
          <a:p>
            <a:pPr fontAlgn="auto">
              <a:spcBef>
                <a:spcPts val="0"/>
              </a:spcBef>
              <a:spcAft>
                <a:spcPts val="0"/>
              </a:spcAft>
              <a:defRPr/>
            </a:pPr>
            <a:endParaRPr lang="en-US" dirty="0" smtClean="0"/>
          </a:p>
          <a:p>
            <a:pPr marL="171450" indent="-171450" fontAlgn="auto">
              <a:spcBef>
                <a:spcPts val="0"/>
              </a:spcBef>
              <a:spcAft>
                <a:spcPts val="0"/>
              </a:spcAft>
              <a:buFont typeface="Arial" pitchFamily="34" charset="0"/>
              <a:buChar char="•"/>
              <a:defRPr/>
            </a:pPr>
            <a:r>
              <a:rPr lang="en-US" dirty="0" smtClean="0"/>
              <a:t>Identify what </a:t>
            </a:r>
            <a:r>
              <a:rPr lang="en-US" dirty="0" err="1" smtClean="0"/>
              <a:t>wayfinding</a:t>
            </a:r>
            <a:r>
              <a:rPr lang="en-US" dirty="0" smtClean="0"/>
              <a:t> projects are and how they can become lucrative for a center. </a:t>
            </a:r>
          </a:p>
          <a:p>
            <a:pPr marL="171450" indent="-171450" fontAlgn="auto">
              <a:spcBef>
                <a:spcPts val="0"/>
              </a:spcBef>
              <a:spcAft>
                <a:spcPts val="0"/>
              </a:spcAft>
              <a:buFont typeface="Arial" pitchFamily="34" charset="0"/>
              <a:buChar char="•"/>
              <a:defRPr/>
            </a:pPr>
            <a:r>
              <a:rPr lang="en-US" dirty="0" smtClean="0"/>
              <a:t>Understand the components of an effective </a:t>
            </a:r>
            <a:r>
              <a:rPr lang="en-US" dirty="0" err="1" smtClean="0"/>
              <a:t>wayfinding</a:t>
            </a:r>
            <a:r>
              <a:rPr lang="en-US" dirty="0" smtClean="0"/>
              <a:t> solution. </a:t>
            </a:r>
          </a:p>
          <a:p>
            <a:pPr marL="171450" indent="-171450" fontAlgn="auto">
              <a:spcBef>
                <a:spcPts val="0"/>
              </a:spcBef>
              <a:spcAft>
                <a:spcPts val="0"/>
              </a:spcAft>
              <a:buFont typeface="Arial" pitchFamily="34" charset="0"/>
              <a:buChar char="•"/>
              <a:defRPr/>
            </a:pPr>
            <a:r>
              <a:rPr lang="en-US" dirty="0" smtClean="0"/>
              <a:t>Readily identify pictograms and understand why they are a necessary component of a </a:t>
            </a:r>
            <a:r>
              <a:rPr lang="en-US" dirty="0" err="1" smtClean="0"/>
              <a:t>wayfinding</a:t>
            </a:r>
            <a:r>
              <a:rPr lang="en-US" dirty="0" smtClean="0"/>
              <a:t> solution.</a:t>
            </a:r>
          </a:p>
          <a:p>
            <a:pPr marL="171450" indent="-171450" fontAlgn="auto">
              <a:spcBef>
                <a:spcPts val="0"/>
              </a:spcBef>
              <a:spcAft>
                <a:spcPts val="0"/>
              </a:spcAft>
              <a:buFont typeface="Arial" pitchFamily="34" charset="0"/>
              <a:buChar char="•"/>
              <a:defRPr/>
            </a:pPr>
            <a:r>
              <a:rPr lang="en-US" dirty="0" smtClean="0"/>
              <a:t>Interpret a </a:t>
            </a:r>
            <a:r>
              <a:rPr lang="en-US" dirty="0" err="1" smtClean="0"/>
              <a:t>wayfinding</a:t>
            </a:r>
            <a:r>
              <a:rPr lang="en-US" dirty="0" smtClean="0"/>
              <a:t> system and the decision points.</a:t>
            </a:r>
          </a:p>
          <a:p>
            <a:pPr marL="171450" indent="-171450" fontAlgn="auto">
              <a:spcBef>
                <a:spcPts val="0"/>
              </a:spcBef>
              <a:spcAft>
                <a:spcPts val="0"/>
              </a:spcAft>
              <a:buFont typeface="Arial" pitchFamily="34" charset="0"/>
              <a:buChar char="•"/>
              <a:defRPr/>
            </a:pPr>
            <a:r>
              <a:rPr lang="en-US" dirty="0" smtClean="0"/>
              <a:t>Understand the process to go through (questions to ask, resources to search for) to determine whether or not to accept this type of a project.</a:t>
            </a:r>
          </a:p>
          <a:p>
            <a:pPr marL="171450" indent="-171450" fontAlgn="auto">
              <a:spcBef>
                <a:spcPts val="0"/>
              </a:spcBef>
              <a:spcAft>
                <a:spcPts val="0"/>
              </a:spcAft>
              <a:buFont typeface="Arial" pitchFamily="34" charset="0"/>
              <a:buChar char="•"/>
              <a:defRPr/>
            </a:pPr>
            <a:r>
              <a:rPr lang="en-US" dirty="0" smtClean="0"/>
              <a:t>Learn how to deliver </a:t>
            </a:r>
            <a:r>
              <a:rPr lang="en-US" dirty="0" err="1" smtClean="0"/>
              <a:t>wayfinding</a:t>
            </a:r>
            <a:r>
              <a:rPr lang="en-US" dirty="0" smtClean="0"/>
              <a:t> proposals with product quotes within 100 hours of the completed site survey.</a:t>
            </a:r>
          </a:p>
          <a:p>
            <a:pPr marL="171450" indent="-171450" fontAlgn="auto">
              <a:spcBef>
                <a:spcPts val="0"/>
              </a:spcBef>
              <a:spcAft>
                <a:spcPts val="0"/>
              </a:spcAft>
              <a:buFont typeface="Arial" pitchFamily="34" charset="0"/>
              <a:buChar char="•"/>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497B69-6177-4E3F-AB96-904E96BBC1C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The first page of the proposal contains the name of the project along with the contact information and any other relevant information about the project. It will also contain an executive summary of the project and what your plans are to help the client with their needs.</a:t>
            </a:r>
          </a:p>
          <a:p>
            <a:pPr marL="171450" indent="-171450">
              <a:spcBef>
                <a:spcPct val="0"/>
              </a:spcBef>
              <a:buFontTx/>
              <a:buChar char="•"/>
            </a:pPr>
            <a:r>
              <a:rPr lang="en-US" smtClean="0"/>
              <a:t>On the next page, you’ll explain why the client would want to choose FASTSIGNS over another vendor and explain how your center will work with the client’s staff. Below that, you’ll want to outline the Project’s Objectives.</a:t>
            </a:r>
          </a:p>
          <a:p>
            <a:pPr marL="171450" indent="-171450">
              <a:spcBef>
                <a:spcPct val="0"/>
              </a:spcBef>
              <a:buFontTx/>
              <a:buChar char="•"/>
            </a:pPr>
            <a:r>
              <a:rPr lang="en-US" smtClean="0"/>
              <a:t>On the next page, you’ll offer a brief description of your proposed solution. Notice that the example here describes the various phases of the project. You’ll also want to describe any additional vendors that you will use (if any) and describe their expertise. </a:t>
            </a:r>
          </a:p>
          <a:p>
            <a:pPr marL="171450" indent="-171450">
              <a:spcBef>
                <a:spcPct val="0"/>
              </a:spcBef>
              <a:buFontTx/>
              <a:buChar char="•"/>
            </a:pPr>
            <a:r>
              <a:rPr lang="en-US" smtClean="0"/>
              <a:t>Finally, offer the client a timeline of how the project will unfold. When possible, offer up specific dates for beginning and ending of each phase and outline how you will complete the project on or before the client’s deadline.</a:t>
            </a:r>
          </a:p>
          <a:p>
            <a:pPr marL="171450" indent="-171450">
              <a:spcBef>
                <a:spcPct val="0"/>
              </a:spcBef>
              <a:buFontTx/>
              <a:buChar char="•"/>
            </a:pPr>
            <a:r>
              <a:rPr lang="en-US" smtClean="0"/>
              <a:t>Lastly, if there are any additional comments that you would like to offer the client, here is where you would do that. Behind the final page of the proposal would be the copy of the estimate from Cyrious.</a:t>
            </a:r>
          </a:p>
          <a:p>
            <a:pPr marL="171450" indent="-171450">
              <a:spcBef>
                <a:spcPct val="0"/>
              </a:spcBef>
              <a:buFontTx/>
              <a:buChar char="•"/>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1A782E-6653-41E8-8FA1-FCD90696B767}"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(40 minute </a:t>
            </a:r>
            <a:r>
              <a:rPr lang="en-US" dirty="0" err="1" smtClean="0"/>
              <a:t>wayfinding</a:t>
            </a:r>
            <a:r>
              <a:rPr lang="en-US" dirty="0" smtClean="0"/>
              <a:t> activity)</a:t>
            </a:r>
          </a:p>
          <a:p>
            <a:pPr marL="171450" indent="-171450" fontAlgn="auto">
              <a:spcBef>
                <a:spcPts val="0"/>
              </a:spcBef>
              <a:spcAft>
                <a:spcPts val="0"/>
              </a:spcAft>
              <a:buFont typeface="Arial" pitchFamily="34" charset="0"/>
              <a:buChar char="•"/>
              <a:defRPr/>
            </a:pPr>
            <a:r>
              <a:rPr lang="en-US" dirty="0" smtClean="0"/>
              <a:t>Here is your task: In a moment, I’m going to break you up into 4 (or 2 depending on class size) teams. I am handing out a site map.  Each group will have 10 minutes to sketch where the </a:t>
            </a:r>
            <a:r>
              <a:rPr lang="en-US" dirty="0" err="1" smtClean="0"/>
              <a:t>wayfinding</a:t>
            </a:r>
            <a:r>
              <a:rPr lang="en-US" dirty="0" smtClean="0"/>
              <a:t> signs should go.</a:t>
            </a:r>
          </a:p>
          <a:p>
            <a:pPr marL="171450" indent="-171450" fontAlgn="auto">
              <a:spcBef>
                <a:spcPts val="0"/>
              </a:spcBef>
              <a:spcAft>
                <a:spcPts val="0"/>
              </a:spcAft>
              <a:buFont typeface="Arial" pitchFamily="34" charset="0"/>
              <a:buChar char="•"/>
              <a:defRPr/>
            </a:pPr>
            <a:r>
              <a:rPr lang="en-US" dirty="0" smtClean="0"/>
              <a:t>For the exterior signs, you have been requested by a local college to do a site visit and suggest what signs they need for identification as well as </a:t>
            </a:r>
            <a:r>
              <a:rPr lang="en-US" dirty="0" err="1" smtClean="0"/>
              <a:t>directionals</a:t>
            </a:r>
            <a:r>
              <a:rPr lang="en-US" dirty="0" smtClean="0"/>
              <a:t>. Luckily, you have been provided an overall site plan to study prior to your visit. In order to be as prepared as possible, you want to have an idea of the areas that a sign will be placed so you can take photos of it.</a:t>
            </a:r>
          </a:p>
          <a:p>
            <a:pPr marL="171450" indent="-171450" fontAlgn="auto">
              <a:spcBef>
                <a:spcPts val="0"/>
              </a:spcBef>
              <a:spcAft>
                <a:spcPts val="0"/>
              </a:spcAft>
              <a:buFont typeface="Arial" pitchFamily="34" charset="0"/>
              <a:buChar char="•"/>
              <a:defRPr/>
            </a:pPr>
            <a:r>
              <a:rPr lang="en-US" dirty="0" smtClean="0"/>
              <a:t>Do not worry about the smaller parking signs (handicapped parking and the like). You need to concentrate only on identification and directions once the end client is on the campus. </a:t>
            </a:r>
          </a:p>
          <a:p>
            <a:pPr marL="171450" indent="-171450" fontAlgn="auto">
              <a:spcBef>
                <a:spcPts val="0"/>
              </a:spcBef>
              <a:spcAft>
                <a:spcPts val="0"/>
              </a:spcAft>
              <a:buFont typeface="Arial" pitchFamily="34" charset="0"/>
              <a:buChar char="•"/>
              <a:defRPr/>
            </a:pPr>
            <a:r>
              <a:rPr lang="en-US" dirty="0" smtClean="0"/>
              <a:t>(Part 2 of activity): For the interior signs it is a similar situation. There is a new medical building under construction and you have been requested to do a site survey for the interior signage. This could include ADA, room identification, directories and more. Again, you have been provided a floor plan in advance and you want to have a good idea of what signage you feel the client will need and be prepared to take photos of the areas.</a:t>
            </a:r>
          </a:p>
          <a:p>
            <a:pPr marL="171450" indent="-171450" fontAlgn="auto">
              <a:spcBef>
                <a:spcPts val="0"/>
              </a:spcBef>
              <a:spcAft>
                <a:spcPts val="0"/>
              </a:spcAft>
              <a:buFont typeface="Arial" pitchFamily="34" charset="0"/>
              <a:buChar char="•"/>
              <a:defRPr/>
            </a:pPr>
            <a:r>
              <a:rPr lang="en-US" dirty="0" smtClean="0"/>
              <a:t>Have groups return to seats--</a:t>
            </a:r>
          </a:p>
          <a:p>
            <a:pPr marL="171450" indent="-171450" fontAlgn="auto">
              <a:spcBef>
                <a:spcPts val="0"/>
              </a:spcBef>
              <a:spcAft>
                <a:spcPts val="0"/>
              </a:spcAft>
              <a:buFont typeface="Arial" pitchFamily="34" charset="0"/>
              <a:buChar char="•"/>
              <a:defRPr/>
            </a:pPr>
            <a:endParaRPr lang="en-US" dirty="0" smtClean="0"/>
          </a:p>
          <a:p>
            <a:pPr marL="171450" indent="-171450" fontAlgn="auto">
              <a:spcBef>
                <a:spcPts val="0"/>
              </a:spcBef>
              <a:spcAft>
                <a:spcPts val="0"/>
              </a:spcAft>
              <a:buFont typeface="Arial" pitchFamily="34" charset="0"/>
              <a:buChar char="•"/>
              <a:defRPr/>
            </a:pP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996A41-B510-45BE-AD16-674CB5AD6C3D}"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We’ll begin with the external signs.</a:t>
            </a:r>
          </a:p>
          <a:p>
            <a:pPr marL="171450" indent="-171450">
              <a:spcBef>
                <a:spcPct val="0"/>
              </a:spcBef>
              <a:buFontTx/>
              <a:buChar char="•"/>
            </a:pPr>
            <a:r>
              <a:rPr lang="en-US" u="sng" smtClean="0"/>
              <a:t>(Mark the signs on the PPT via the Smartboard.)</a:t>
            </a:r>
          </a:p>
          <a:p>
            <a:pPr marL="171450" indent="-171450">
              <a:spcBef>
                <a:spcPct val="0"/>
              </a:spcBef>
              <a:buFontTx/>
              <a:buChar char="•"/>
            </a:pPr>
            <a:r>
              <a:rPr lang="en-US" smtClean="0"/>
              <a:t>(Continue this for all 4 groups. Compare to instructor’s copy)</a:t>
            </a:r>
          </a:p>
          <a:p>
            <a:pPr marL="171450" indent="-171450">
              <a:spcBef>
                <a:spcPct val="0"/>
              </a:spcBef>
              <a:buFontTx/>
              <a:buChar char="•"/>
            </a:pPr>
            <a:r>
              <a:rPr lang="en-US" smtClean="0"/>
              <a:t>(Repeat for interior signs on next slide—use Smartboard)</a:t>
            </a:r>
          </a:p>
          <a:p>
            <a:pPr marL="171450" indent="-171450">
              <a:spcBef>
                <a:spcPct val="0"/>
              </a:spcBef>
              <a:buFontTx/>
              <a:buChar char="•"/>
            </a:pPr>
            <a:endParaRPr lang="en-US" smtClean="0"/>
          </a:p>
          <a:p>
            <a:pPr marL="171450" indent="-171450">
              <a:spcBef>
                <a:spcPct val="0"/>
              </a:spcBef>
              <a:buFontTx/>
              <a:buChar char="•"/>
            </a:pPr>
            <a:endParaRPr lang="en-US" smtClean="0"/>
          </a:p>
          <a:p>
            <a:pPr marL="171450" indent="-171450">
              <a:spcBef>
                <a:spcPct val="0"/>
              </a:spcBef>
              <a:buFontTx/>
              <a:buChar char="•"/>
            </a:pPr>
            <a:endParaRPr lang="en-US" u="sng"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0D44D-5FB4-4CA1-9EA9-4FC08972EEF9}"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(Activity)</a:t>
            </a:r>
          </a:p>
          <a:p>
            <a:pPr marL="171450" indent="-171450" fontAlgn="auto">
              <a:spcBef>
                <a:spcPts val="0"/>
              </a:spcBef>
              <a:spcAft>
                <a:spcPts val="0"/>
              </a:spcAft>
              <a:buFont typeface="Arial" pitchFamily="34" charset="0"/>
              <a:buChar char="•"/>
              <a:defRPr/>
            </a:pPr>
            <a:r>
              <a:rPr lang="en-US" dirty="0" smtClean="0"/>
              <a:t>So we’ve discussed what is involved with doing a large scale </a:t>
            </a:r>
            <a:r>
              <a:rPr lang="en-US" dirty="0" err="1" smtClean="0"/>
              <a:t>wayfinding</a:t>
            </a:r>
            <a:r>
              <a:rPr lang="en-US" dirty="0" smtClean="0"/>
              <a:t> project. Some you will want to be involved in and others you won’t. Evaluate and choose wisely!</a:t>
            </a:r>
          </a:p>
          <a:p>
            <a:pPr marL="171450" indent="-171450" fontAlgn="auto">
              <a:spcBef>
                <a:spcPts val="0"/>
              </a:spcBef>
              <a:spcAft>
                <a:spcPts val="0"/>
              </a:spcAft>
              <a:buFont typeface="Arial" pitchFamily="34" charset="0"/>
              <a:buChar char="•"/>
              <a:defRPr/>
            </a:pPr>
            <a:r>
              <a:rPr lang="en-US" dirty="0" smtClean="0"/>
              <a:t>Successful </a:t>
            </a:r>
            <a:r>
              <a:rPr lang="en-US" dirty="0" err="1" smtClean="0"/>
              <a:t>Wayfinding</a:t>
            </a:r>
            <a:r>
              <a:rPr lang="en-US" dirty="0" smtClean="0"/>
              <a:t> Questions </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12B2B1-FB72-44AA-9062-1C65B1971C00}"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Objectives</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3594FB-D84C-480E-AB36-72A50B9029E5}"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Our goal today is to discuss what wayfinding projects are, what is really involved with them and give you some tools to determine if taking one of these projects on is right for you and your center.</a:t>
            </a:r>
            <a:endParaRPr lang="en-US" b="1" smtClean="0"/>
          </a:p>
          <a:p>
            <a:pPr marL="171450" indent="-171450">
              <a:spcBef>
                <a:spcPct val="0"/>
              </a:spcBef>
              <a:buFontTx/>
              <a:buChar char="•"/>
            </a:pPr>
            <a:r>
              <a:rPr lang="en-US" smtClean="0"/>
              <a:t>Who can tell me in their own words the definition of wayfinding?</a:t>
            </a:r>
            <a:endParaRPr lang="en-US" b="1" smtClean="0"/>
          </a:p>
          <a:p>
            <a:pPr marL="171450" indent="-171450">
              <a:spcBef>
                <a:spcPct val="0"/>
              </a:spcBef>
              <a:buFontTx/>
              <a:buChar char="•"/>
            </a:pPr>
            <a:r>
              <a:rPr lang="en-US" smtClean="0"/>
              <a:t>Get volunteers to read definitions: Wayfinding/ Effective Wayfinding/ Ineffective Wayfinding</a:t>
            </a:r>
          </a:p>
          <a:p>
            <a:pPr marL="171450" indent="-171450">
              <a:spcBef>
                <a:spcPct val="0"/>
              </a:spcBef>
              <a:buFontTx/>
              <a:buChar char="•"/>
            </a:pPr>
            <a:r>
              <a:rPr lang="en-US" smtClean="0"/>
              <a:t>Has anyone seen a really effective wayfinding system? (What made it so effective?)</a:t>
            </a:r>
          </a:p>
          <a:p>
            <a:pPr marL="171450" indent="-171450">
              <a:spcBef>
                <a:spcPct val="0"/>
              </a:spcBef>
              <a:buFontTx/>
              <a:buChar char="•"/>
            </a:pPr>
            <a:r>
              <a:rPr lang="en-US" smtClean="0"/>
              <a:t>Has anyone seen an ineffective wayfinding system? (What made it so ineffective?)</a:t>
            </a:r>
          </a:p>
          <a:p>
            <a:pPr marL="171450" indent="-171450">
              <a:spcBef>
                <a:spcPct val="0"/>
              </a:spcBef>
              <a:buFontTx/>
              <a:buChar char="•"/>
            </a:pPr>
            <a:r>
              <a:rPr lang="en-US" b="1" smtClean="0"/>
              <a:t>Alright, before we jump into our lesson, let’s begin with a small activity to get you thinking in terms of wayfinding.</a:t>
            </a: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3B4F6F-A0CA-458C-B427-78238113E5D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I’m going to take you through a common scenario…and then ask you a series of questions.  Think about your responses before we do the written portion of this activity. </a:t>
            </a:r>
          </a:p>
          <a:p>
            <a:pPr marL="171450" indent="-171450">
              <a:spcBef>
                <a:spcPct val="0"/>
              </a:spcBef>
              <a:buFontTx/>
              <a:buChar char="•"/>
            </a:pPr>
            <a:r>
              <a:rPr lang="en-US" smtClean="0"/>
              <a:t>Think about the last time you went to a place of business or a place of commerce or a transportation area— a place that is bustling with activity.</a:t>
            </a:r>
          </a:p>
          <a:p>
            <a:pPr marL="171450" indent="-171450">
              <a:spcBef>
                <a:spcPct val="0"/>
              </a:spcBef>
              <a:buFontTx/>
              <a:buChar char="•"/>
            </a:pPr>
            <a:r>
              <a:rPr lang="en-US" smtClean="0"/>
              <a:t>Visualize the place.  Now, let’s imagine you have exited the freeway and are driving to this place from a major street and you are looking for something that will help direct you towards the entrance of the property. </a:t>
            </a:r>
          </a:p>
          <a:p>
            <a:pPr marL="171450" indent="-171450">
              <a:spcBef>
                <a:spcPct val="0"/>
              </a:spcBef>
              <a:buFontTx/>
              <a:buChar char="•"/>
            </a:pPr>
            <a:r>
              <a:rPr lang="en-US" smtClean="0"/>
              <a:t>As you are trying to enter the site, what are you looking for? What is the first thing you are going to seek out to get to where you need to go? You want to treat this as if this is the very first time you have been to this location. Write the signs that came down next to the word SITE in your PG.</a:t>
            </a:r>
          </a:p>
          <a:p>
            <a:pPr marL="171450" indent="-171450">
              <a:spcBef>
                <a:spcPct val="0"/>
              </a:spcBef>
              <a:buFontTx/>
              <a:buChar char="•"/>
            </a:pPr>
            <a:r>
              <a:rPr lang="en-US" smtClean="0"/>
              <a:t>Now, let’s say you found your way and you have entered the site. What will you do next? Are you going to Park? Or Valet? Write down in PG next to PARKING/VALET.</a:t>
            </a:r>
          </a:p>
          <a:p>
            <a:pPr marL="171450" indent="-171450">
              <a:spcBef>
                <a:spcPct val="0"/>
              </a:spcBef>
              <a:buFontTx/>
              <a:buChar char="•"/>
            </a:pPr>
            <a:r>
              <a:rPr lang="en-US" smtClean="0"/>
              <a:t>Once you are parked or out of your car, then what?  You need to get inside of the building--How will you get to where you need to go?  BUILDING ENTRY</a:t>
            </a:r>
          </a:p>
          <a:p>
            <a:pPr marL="171450" indent="-171450">
              <a:spcBef>
                <a:spcPct val="0"/>
              </a:spcBef>
              <a:buFontTx/>
              <a:buChar char="•"/>
            </a:pPr>
            <a:r>
              <a:rPr lang="en-US" smtClean="0"/>
              <a:t>You found your way into the lobby, or the doors of the building.  What will you do next? FINAL DESTINATION</a:t>
            </a:r>
          </a:p>
          <a:p>
            <a:pPr marL="171450" indent="-171450">
              <a:spcBef>
                <a:spcPct val="0"/>
              </a:spcBef>
              <a:buFontTx/>
              <a:buChar char="•"/>
            </a:pPr>
            <a:r>
              <a:rPr lang="en-US" smtClean="0"/>
              <a:t>Have a volunteer share their example</a:t>
            </a:r>
          </a:p>
          <a:p>
            <a:pPr marL="171450" indent="-171450">
              <a:spcBef>
                <a:spcPct val="0"/>
              </a:spcBef>
              <a:buFontTx/>
              <a:buChar char="•"/>
            </a:pPr>
            <a:endParaRPr lang="en-US" smtClean="0"/>
          </a:p>
          <a:p>
            <a:pPr marL="171450" indent="-171450">
              <a:spcBef>
                <a:spcPct val="0"/>
              </a:spcBef>
              <a:buFontTx/>
              <a:buChar char="•"/>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645E97-D404-443D-A2F9-F7CDD1FA7A29}"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err="1" smtClean="0"/>
              <a:t>Wayfinding</a:t>
            </a:r>
            <a:r>
              <a:rPr lang="en-US" dirty="0" smtClean="0"/>
              <a:t> is a part of everyone’s life and is  something that most people do EVERY DAY. </a:t>
            </a:r>
          </a:p>
          <a:p>
            <a:pPr marL="171450" indent="-171450" fontAlgn="auto">
              <a:spcBef>
                <a:spcPts val="0"/>
              </a:spcBef>
              <a:spcAft>
                <a:spcPts val="0"/>
              </a:spcAft>
              <a:buFont typeface="Arial" pitchFamily="34" charset="0"/>
              <a:buChar char="•"/>
              <a:defRPr/>
            </a:pPr>
            <a:r>
              <a:rPr lang="en-US" dirty="0" smtClean="0"/>
              <a:t>It is instrumental in finding a desired destination—especially when the place you are in is large, busy, and bustling with activity. </a:t>
            </a:r>
          </a:p>
          <a:p>
            <a:pPr marL="171450" indent="-171450" fontAlgn="auto">
              <a:spcBef>
                <a:spcPts val="0"/>
              </a:spcBef>
              <a:spcAft>
                <a:spcPts val="0"/>
              </a:spcAft>
              <a:buFont typeface="Arial" pitchFamily="34" charset="0"/>
              <a:buChar char="•"/>
              <a:defRPr/>
            </a:pPr>
            <a:r>
              <a:rPr lang="en-US" dirty="0" smtClean="0"/>
              <a:t>That can be FRUSTRATING!!  Especially if you are in a hurry—for example, if you are running into the mall on your lunch hour….how frustrating is that? </a:t>
            </a:r>
          </a:p>
          <a:p>
            <a:pPr marL="171450" indent="-171450" fontAlgn="auto">
              <a:spcBef>
                <a:spcPts val="0"/>
              </a:spcBef>
              <a:spcAft>
                <a:spcPts val="0"/>
              </a:spcAft>
              <a:buFont typeface="Arial" pitchFamily="34" charset="0"/>
              <a:buChar char="•"/>
              <a:defRPr/>
            </a:pPr>
            <a:r>
              <a:rPr lang="en-US" dirty="0" smtClean="0"/>
              <a:t>Or, in an emergency situation—your child has broken his arm and is in severe pain—your one and only goal is to drive straight to the ER…you do not have time to waste driving in circles or running through the hospital trying to find the emergency room. </a:t>
            </a:r>
          </a:p>
          <a:p>
            <a:pPr marL="171450" indent="-171450" fontAlgn="auto">
              <a:spcBef>
                <a:spcPts val="0"/>
              </a:spcBef>
              <a:spcAft>
                <a:spcPts val="0"/>
              </a:spcAft>
              <a:buFont typeface="Arial" pitchFamily="34" charset="0"/>
              <a:buChar char="•"/>
              <a:defRPr/>
            </a:pPr>
            <a:r>
              <a:rPr lang="en-US" b="1" dirty="0" err="1" smtClean="0"/>
              <a:t>Wayfinding</a:t>
            </a:r>
            <a:r>
              <a:rPr lang="en-US" b="1" dirty="0" smtClean="0"/>
              <a:t> becomes critically important on many occasions.</a:t>
            </a:r>
          </a:p>
          <a:p>
            <a:pPr marL="171450" indent="-171450" fontAlgn="auto">
              <a:spcBef>
                <a:spcPts val="0"/>
              </a:spcBef>
              <a:spcAft>
                <a:spcPts val="0"/>
              </a:spcAft>
              <a:buFont typeface="Arial" pitchFamily="34" charset="0"/>
              <a:buChar char="•"/>
              <a:defRPr/>
            </a:pPr>
            <a:r>
              <a:rPr lang="en-US" dirty="0" smtClean="0"/>
              <a:t>For a builder, a contractor or an architect, </a:t>
            </a:r>
            <a:r>
              <a:rPr lang="en-US" dirty="0" err="1" smtClean="0"/>
              <a:t>wayfinding</a:t>
            </a:r>
            <a:r>
              <a:rPr lang="en-US" dirty="0" smtClean="0"/>
              <a:t> is the final piece of the puzzle in getting a property, site or campus ready for visitors.</a:t>
            </a:r>
          </a:p>
          <a:p>
            <a:pPr marL="171450" indent="-171450" fontAlgn="auto">
              <a:spcBef>
                <a:spcPts val="0"/>
              </a:spcBef>
              <a:spcAft>
                <a:spcPts val="0"/>
              </a:spcAft>
              <a:buFont typeface="Arial" pitchFamily="34" charset="0"/>
              <a:buChar char="•"/>
              <a:defRPr/>
            </a:pPr>
            <a:r>
              <a:rPr lang="en-US" dirty="0" smtClean="0"/>
              <a:t>I am going to refer to a hospital project that Ann Marie Hall completed in Lancaster, Pennsylvania. This will be the primary example for the session because it will allow you to see how the </a:t>
            </a:r>
            <a:r>
              <a:rPr lang="en-US" dirty="0" err="1" smtClean="0"/>
              <a:t>Wayfinding</a:t>
            </a:r>
            <a:r>
              <a:rPr lang="en-US" dirty="0" smtClean="0"/>
              <a:t> steps and considerations are applied successfully in an actual revenue-generating project.  </a:t>
            </a:r>
          </a:p>
          <a:p>
            <a:pPr marL="171450" indent="-171450" fontAlgn="auto">
              <a:spcBef>
                <a:spcPts val="0"/>
              </a:spcBef>
              <a:spcAft>
                <a:spcPts val="0"/>
              </a:spcAft>
              <a:buFont typeface="Arial" pitchFamily="34" charset="0"/>
              <a:buChar char="•"/>
              <a:defRPr/>
            </a:pPr>
            <a:r>
              <a:rPr lang="en-US" dirty="0" smtClean="0"/>
              <a:t>Before we get into too much detail about her project…There are a few basic principles you should know about in regards to planning an effective </a:t>
            </a:r>
            <a:r>
              <a:rPr lang="en-US" dirty="0" err="1" smtClean="0"/>
              <a:t>wayfinding</a:t>
            </a:r>
            <a:r>
              <a:rPr lang="en-US" dirty="0" smtClean="0"/>
              <a:t> system.</a:t>
            </a:r>
          </a:p>
          <a:p>
            <a:pPr marL="171450" indent="-171450" fontAlgn="auto">
              <a:spcBef>
                <a:spcPts val="0"/>
              </a:spcBef>
              <a:spcAft>
                <a:spcPts val="0"/>
              </a:spcAft>
              <a:buFont typeface="Arial" pitchFamily="34" charset="0"/>
              <a:buChar char="•"/>
              <a:defRPr/>
            </a:pPr>
            <a:r>
              <a:rPr lang="en-US" dirty="0" smtClean="0"/>
              <a:t>Planning an effective </a:t>
            </a:r>
            <a:r>
              <a:rPr lang="en-US" dirty="0" err="1" smtClean="0"/>
              <a:t>wayfinding</a:t>
            </a:r>
            <a:r>
              <a:rPr lang="en-US" dirty="0" smtClean="0"/>
              <a:t> system:</a:t>
            </a:r>
          </a:p>
          <a:p>
            <a:pPr marL="628650" lvl="1" indent="-171450" fontAlgn="auto">
              <a:spcBef>
                <a:spcPts val="0"/>
              </a:spcBef>
              <a:spcAft>
                <a:spcPts val="0"/>
              </a:spcAft>
              <a:buFont typeface="Wingdings" pitchFamily="2" charset="2"/>
              <a:buChar char="Ø"/>
              <a:defRPr/>
            </a:pPr>
            <a:r>
              <a:rPr lang="en-US" dirty="0" smtClean="0"/>
              <a:t>Create identity</a:t>
            </a:r>
          </a:p>
          <a:p>
            <a:pPr marL="628650" lvl="1" indent="-171450" fontAlgn="auto">
              <a:spcBef>
                <a:spcPts val="0"/>
              </a:spcBef>
              <a:spcAft>
                <a:spcPts val="0"/>
              </a:spcAft>
              <a:buFont typeface="Wingdings" pitchFamily="2" charset="2"/>
              <a:buChar char="Ø"/>
              <a:defRPr/>
            </a:pPr>
            <a:r>
              <a:rPr lang="en-US" dirty="0" smtClean="0"/>
              <a:t>Provide orientation cues</a:t>
            </a:r>
          </a:p>
          <a:p>
            <a:pPr marL="628650" lvl="1" indent="-171450" fontAlgn="auto">
              <a:spcBef>
                <a:spcPts val="0"/>
              </a:spcBef>
              <a:spcAft>
                <a:spcPts val="0"/>
              </a:spcAft>
              <a:buFont typeface="Wingdings" pitchFamily="2" charset="2"/>
              <a:buChar char="Ø"/>
              <a:defRPr/>
            </a:pPr>
            <a:r>
              <a:rPr lang="en-US" dirty="0" smtClean="0"/>
              <a:t>Create well-structured paths</a:t>
            </a:r>
          </a:p>
          <a:p>
            <a:pPr marL="628650" lvl="1" indent="-171450" fontAlgn="auto">
              <a:spcBef>
                <a:spcPts val="0"/>
              </a:spcBef>
              <a:spcAft>
                <a:spcPts val="0"/>
              </a:spcAft>
              <a:buFont typeface="Wingdings" pitchFamily="2" charset="2"/>
              <a:buChar char="Ø"/>
              <a:defRPr/>
            </a:pPr>
            <a:r>
              <a:rPr lang="en-US" dirty="0" smtClean="0"/>
              <a:t>Create regions</a:t>
            </a:r>
          </a:p>
          <a:p>
            <a:pPr marL="628650" lvl="1" indent="-171450" fontAlgn="auto">
              <a:spcBef>
                <a:spcPts val="0"/>
              </a:spcBef>
              <a:spcAft>
                <a:spcPts val="0"/>
              </a:spcAft>
              <a:buFont typeface="Wingdings" pitchFamily="2" charset="2"/>
              <a:buChar char="Ø"/>
              <a:defRPr/>
            </a:pPr>
            <a:r>
              <a:rPr lang="en-US" dirty="0" smtClean="0"/>
              <a:t>Limit choices</a:t>
            </a:r>
          </a:p>
          <a:p>
            <a:pPr marL="628650" lvl="1" indent="-171450" fontAlgn="auto">
              <a:spcBef>
                <a:spcPts val="0"/>
              </a:spcBef>
              <a:spcAft>
                <a:spcPts val="0"/>
              </a:spcAft>
              <a:buFont typeface="Wingdings" pitchFamily="2" charset="2"/>
              <a:buChar char="Ø"/>
              <a:defRPr/>
            </a:pPr>
            <a:r>
              <a:rPr lang="en-US" dirty="0" smtClean="0"/>
              <a:t>Provide a map</a:t>
            </a:r>
          </a:p>
          <a:p>
            <a:pPr marL="628650" lvl="1" indent="-171450" fontAlgn="auto">
              <a:spcBef>
                <a:spcPts val="0"/>
              </a:spcBef>
              <a:spcAft>
                <a:spcPts val="0"/>
              </a:spcAft>
              <a:buFont typeface="Wingdings" pitchFamily="2" charset="2"/>
              <a:buChar char="Ø"/>
              <a:defRPr/>
            </a:pPr>
            <a:r>
              <a:rPr lang="en-US" dirty="0" smtClean="0"/>
              <a:t>Provide signs at decision points</a:t>
            </a:r>
          </a:p>
          <a:p>
            <a:pPr marL="171450" indent="-171450" fontAlgn="auto">
              <a:spcBef>
                <a:spcPts val="0"/>
              </a:spcBef>
              <a:spcAft>
                <a:spcPts val="0"/>
              </a:spcAft>
              <a:buFont typeface="Arial" pitchFamily="34" charset="0"/>
              <a:buChar char="•"/>
              <a:defRPr/>
            </a:pPr>
            <a:endParaRPr lang="en-US" dirty="0" smtClean="0"/>
          </a:p>
          <a:p>
            <a:pPr fontAlgn="auto">
              <a:spcBef>
                <a:spcPts val="0"/>
              </a:spcBef>
              <a:spcAft>
                <a:spcPts val="0"/>
              </a:spcAft>
              <a:defRPr/>
            </a:pPr>
            <a:r>
              <a:rPr lang="en-US" dirty="0" smtClean="0"/>
              <a:t> </a:t>
            </a:r>
          </a:p>
          <a:p>
            <a:pPr marL="171450" indent="-171450" fontAlgn="auto">
              <a:spcBef>
                <a:spcPts val="0"/>
              </a:spcBef>
              <a:spcAft>
                <a:spcPts val="0"/>
              </a:spcAft>
              <a:buFont typeface="Arial" pitchFamily="34" charset="0"/>
              <a:buChar char="•"/>
              <a:defRPr/>
            </a:pPr>
            <a:endParaRPr lang="en-US" dirty="0" smtClean="0"/>
          </a:p>
          <a:p>
            <a:pPr marL="171450" indent="-171450" fontAlgn="auto">
              <a:spcBef>
                <a:spcPts val="0"/>
              </a:spcBef>
              <a:spcAft>
                <a:spcPts val="0"/>
              </a:spcAft>
              <a:buFont typeface="Arial" pitchFamily="34" charset="0"/>
              <a:buChar char="•"/>
              <a:defRPr/>
            </a:pPr>
            <a:endParaRPr lang="en-US" dirty="0" smtClean="0"/>
          </a:p>
          <a:p>
            <a:pPr marL="171450" indent="-171450" fontAlgn="auto">
              <a:spcBef>
                <a:spcPts val="0"/>
              </a:spcBef>
              <a:spcAft>
                <a:spcPts val="0"/>
              </a:spcAft>
              <a:buFont typeface="Arial" pitchFamily="34" charset="0"/>
              <a:buChar char="•"/>
              <a:defRPr/>
            </a:pPr>
            <a:endParaRPr lang="en-US"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FB6906-4C8F-4932-87D5-83783D9F9B16}"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Ask two questions when deciding if a “decision point” sign should be placed:  Write these down at the bottom of page xxx in your participant’s guide</a:t>
            </a:r>
          </a:p>
          <a:p>
            <a:pPr marL="685800" lvl="1" indent="-228600" fontAlgn="auto">
              <a:spcBef>
                <a:spcPts val="0"/>
              </a:spcBef>
              <a:spcAft>
                <a:spcPts val="0"/>
              </a:spcAft>
              <a:buFont typeface="+mj-lt"/>
              <a:buAutoNum type="arabicPeriod"/>
              <a:defRPr/>
            </a:pPr>
            <a:r>
              <a:rPr lang="en-US" i="1" dirty="0" smtClean="0"/>
              <a:t>Will a wrong decision be made if the directional sign is not place here? </a:t>
            </a:r>
          </a:p>
          <a:p>
            <a:pPr marL="685800" lvl="1" indent="-228600" fontAlgn="auto">
              <a:spcBef>
                <a:spcPts val="0"/>
              </a:spcBef>
              <a:spcAft>
                <a:spcPts val="0"/>
              </a:spcAft>
              <a:buFont typeface="+mj-lt"/>
              <a:buAutoNum type="arabicPeriod"/>
              <a:defRPr/>
            </a:pPr>
            <a:r>
              <a:rPr lang="en-US" i="1" dirty="0" smtClean="0"/>
              <a:t>What destinations or information should be included to ensure a good decision is made?</a:t>
            </a:r>
            <a:endParaRPr lang="en-US" dirty="0" smtClean="0"/>
          </a:p>
          <a:p>
            <a:pPr marL="171450" indent="-171450" fontAlgn="auto">
              <a:spcBef>
                <a:spcPts val="0"/>
              </a:spcBef>
              <a:spcAft>
                <a:spcPts val="0"/>
              </a:spcAft>
              <a:buFont typeface="Arial" pitchFamily="34" charset="0"/>
              <a:buChar char="•"/>
              <a:defRPr/>
            </a:pPr>
            <a:r>
              <a:rPr lang="en-US" dirty="0" smtClean="0"/>
              <a:t>When I spoke to Ann Marie about her </a:t>
            </a:r>
            <a:r>
              <a:rPr lang="en-US" dirty="0" err="1" smtClean="0"/>
              <a:t>wayfinding</a:t>
            </a:r>
            <a:r>
              <a:rPr lang="en-US" dirty="0" smtClean="0"/>
              <a:t> project—remember—the series of hospitals her team is responsible for doing—she told me that during the site surveys, she walked from the entrance slowly with the head of the signage committee from the hospital and methodically thought out where signs should be placed in terms of </a:t>
            </a:r>
            <a:r>
              <a:rPr lang="en-US" dirty="0" err="1" smtClean="0"/>
              <a:t>wayfinding</a:t>
            </a:r>
            <a:r>
              <a:rPr lang="en-US" dirty="0" smtClean="0"/>
              <a:t> a customer to the building.  </a:t>
            </a:r>
          </a:p>
          <a:p>
            <a:pPr marL="171450" indent="-171450" fontAlgn="auto">
              <a:spcBef>
                <a:spcPts val="0"/>
              </a:spcBef>
              <a:spcAft>
                <a:spcPts val="0"/>
              </a:spcAft>
              <a:buFont typeface="Arial" pitchFamily="34" charset="0"/>
              <a:buChar char="•"/>
              <a:defRPr/>
            </a:pPr>
            <a:r>
              <a:rPr lang="en-US" dirty="0" smtClean="0"/>
              <a:t>She stopped at key decision points—such as the area to turn left or right. Will left take me to doctor’s offices or to the ER? If I turn right, will I end up in the parking garage?</a:t>
            </a:r>
          </a:p>
          <a:p>
            <a:pPr marL="171450" indent="-171450" fontAlgn="auto">
              <a:spcBef>
                <a:spcPts val="0"/>
              </a:spcBef>
              <a:spcAft>
                <a:spcPts val="0"/>
              </a:spcAft>
              <a:buFont typeface="Arial" pitchFamily="34" charset="0"/>
              <a:buChar char="•"/>
              <a:defRPr/>
            </a:pPr>
            <a:r>
              <a:rPr lang="en-US" dirty="0" smtClean="0"/>
              <a:t>I’ve been mentioning a variety of places where </a:t>
            </a:r>
            <a:r>
              <a:rPr lang="en-US" dirty="0" err="1" smtClean="0"/>
              <a:t>wayfinding</a:t>
            </a:r>
            <a:r>
              <a:rPr lang="en-US" dirty="0" smtClean="0"/>
              <a:t> is almost absolutely necessary.  Let’s recap some of these places and see if we can add some additional ones—where would an effective, well-thought out </a:t>
            </a:r>
            <a:r>
              <a:rPr lang="en-US" dirty="0" err="1" smtClean="0"/>
              <a:t>wayfinding</a:t>
            </a:r>
            <a:r>
              <a:rPr lang="en-US" dirty="0" smtClean="0"/>
              <a:t> system prove to be necessary?</a:t>
            </a:r>
          </a:p>
          <a:p>
            <a:pPr marL="171450" indent="-171450" fontAlgn="auto">
              <a:spcBef>
                <a:spcPts val="0"/>
              </a:spcBef>
              <a:spcAft>
                <a:spcPts val="0"/>
              </a:spcAft>
              <a:buFont typeface="Arial" pitchFamily="34" charset="0"/>
              <a:buChar char="•"/>
              <a:defRPr/>
            </a:pPr>
            <a:r>
              <a:rPr lang="en-US" dirty="0" smtClean="0"/>
              <a:t>Allow the class to call out some examples and write these down on the flipchart:  Some examples to include are: churches, museums, medical complexes, amusement parks, convention centers, airports, train stations, large hotels, college campuses, libraries, etc. </a:t>
            </a:r>
          </a:p>
          <a:p>
            <a:pPr marL="171450" indent="-171450" fontAlgn="auto">
              <a:spcBef>
                <a:spcPts val="0"/>
              </a:spcBef>
              <a:spcAft>
                <a:spcPts val="0"/>
              </a:spcAft>
              <a:buFont typeface="Arial" pitchFamily="34" charset="0"/>
              <a:buChar char="•"/>
              <a:defRPr/>
            </a:pPr>
            <a:r>
              <a:rPr lang="en-US" dirty="0" smtClean="0"/>
              <a:t>The next time you are at the airport, going to a museum or visiting a friend at the hospital, move yourself through a mental path…familiarize yourself with what signs belong where, what questions you will ask yourself to get from point A to point B.</a:t>
            </a:r>
          </a:p>
          <a:p>
            <a:pPr fontAlgn="auto">
              <a:spcBef>
                <a:spcPts val="0"/>
              </a:spcBef>
              <a:spcAft>
                <a:spcPts val="0"/>
              </a:spcAft>
              <a:defRPr/>
            </a:pPr>
            <a:r>
              <a:rPr lang="en-US" dirty="0" smtClean="0"/>
              <a:t> </a:t>
            </a:r>
          </a:p>
          <a:p>
            <a:pPr marL="171450" indent="-171450" fontAlgn="auto">
              <a:spcBef>
                <a:spcPts val="0"/>
              </a:spcBef>
              <a:spcAft>
                <a:spcPts val="0"/>
              </a:spcAft>
              <a:buFont typeface="Arial" pitchFamily="34" charset="0"/>
              <a:buChar char="•"/>
              <a:defRPr/>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0A9F3-5F6C-4033-8D44-C9F512171EBF}"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I’d like to discuss some of the most common signage that will typically be included in a wayfinding system. </a:t>
            </a:r>
          </a:p>
          <a:p>
            <a:pPr marL="171450" indent="-171450">
              <a:spcBef>
                <a:spcPct val="0"/>
              </a:spcBef>
              <a:buFontTx/>
              <a:buChar char="•"/>
            </a:pPr>
            <a:r>
              <a:rPr lang="en-US" smtClean="0"/>
              <a:t>But before I do, I want to talk briefly about the universal sign language.  Especially in large facilities where a wider audience might be in attendance, using pictograms and symbols help to overcome language barriers and make the signage system usable by even more people. </a:t>
            </a:r>
          </a:p>
          <a:p>
            <a:pPr marL="171450" indent="-171450">
              <a:spcBef>
                <a:spcPct val="0"/>
              </a:spcBef>
              <a:buFontTx/>
              <a:buChar char="•"/>
            </a:pPr>
            <a:r>
              <a:rPr lang="en-US" smtClean="0"/>
              <a:t>Why? Because symbols and pictograms speak </a:t>
            </a:r>
            <a:r>
              <a:rPr lang="en-US" u="sng" smtClean="0"/>
              <a:t>ALL</a:t>
            </a:r>
            <a:r>
              <a:rPr lang="en-US" smtClean="0"/>
              <a:t> languages.</a:t>
            </a:r>
          </a:p>
          <a:p>
            <a:pPr marL="171450" indent="-171450">
              <a:spcBef>
                <a:spcPct val="0"/>
              </a:spcBef>
              <a:buFontTx/>
              <a:buChar char="•"/>
            </a:pPr>
            <a:r>
              <a:rPr lang="en-US" smtClean="0"/>
              <a:t>Has anyone been to another country and had to rely on the pictograms? </a:t>
            </a:r>
          </a:p>
          <a:p>
            <a:pPr marL="171450" indent="-171450">
              <a:spcBef>
                <a:spcPct val="0"/>
              </a:spcBef>
              <a:buFontTx/>
              <a:buChar char="•"/>
            </a:pPr>
            <a:r>
              <a:rPr lang="en-US" smtClean="0"/>
              <a:t>Standard pictograms already in existence</a:t>
            </a:r>
          </a:p>
          <a:p>
            <a:pPr marL="171450" indent="-171450">
              <a:spcBef>
                <a:spcPct val="0"/>
              </a:spcBef>
              <a:buFontTx/>
              <a:buChar char="•"/>
            </a:pPr>
            <a:r>
              <a:rPr lang="en-US" smtClean="0"/>
              <a:t>(Pictogram Quiz Handout)/ (Review Answers)/ (Debrief)</a:t>
            </a:r>
          </a:p>
          <a:p>
            <a:pPr marL="171450" indent="-171450">
              <a:spcBef>
                <a:spcPct val="0"/>
              </a:spcBef>
              <a:buFontTx/>
              <a:buChar char="•"/>
            </a:pPr>
            <a:r>
              <a:rPr lang="en-US" smtClean="0"/>
              <a:t> Some additional pictograms are on page xx of your PG/ available at www.aiga.com</a:t>
            </a:r>
          </a:p>
          <a:p>
            <a:pPr marL="171450" indent="-171450">
              <a:spcBef>
                <a:spcPct val="0"/>
              </a:spcBef>
              <a:buFontTx/>
              <a:buChar char="•"/>
            </a:pPr>
            <a:r>
              <a:rPr lang="en-US" smtClean="0"/>
              <a:t>There are 5 primary areas for signage that you will need to think through when developing such a system. </a:t>
            </a:r>
          </a:p>
          <a:p>
            <a:pPr marL="171450" indent="-171450">
              <a:spcBef>
                <a:spcPct val="0"/>
              </a:spcBef>
              <a:buFontTx/>
              <a:buChar char="•"/>
            </a:pPr>
            <a:r>
              <a:rPr lang="en-US" smtClean="0"/>
              <a:t>Can I get a volunteer to read the 5 primary areas / (Review each area. Have them write down some examples).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8B34E5-05F7-4ED4-9568-C2D3735220CE}"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There are 5 primary areas for signage that you will need to think through when developing such a system. </a:t>
            </a:r>
          </a:p>
          <a:p>
            <a:pPr marL="171450" indent="-171450" fontAlgn="auto">
              <a:spcBef>
                <a:spcPts val="0"/>
              </a:spcBef>
              <a:spcAft>
                <a:spcPts val="0"/>
              </a:spcAft>
              <a:buFont typeface="Arial" pitchFamily="34" charset="0"/>
              <a:buChar char="•"/>
              <a:defRPr/>
            </a:pPr>
            <a:r>
              <a:rPr lang="en-US" dirty="0" smtClean="0"/>
              <a:t>Can I get a volunteer to read the 5 primary areas / (Review each area. Have them write down some examples).</a:t>
            </a:r>
          </a:p>
          <a:p>
            <a:pPr marL="171450" indent="-171450" fontAlgn="auto">
              <a:spcBef>
                <a:spcPts val="0"/>
              </a:spcBef>
              <a:spcAft>
                <a:spcPts val="0"/>
              </a:spcAft>
              <a:buFont typeface="Arial" pitchFamily="34" charset="0"/>
              <a:buChar char="•"/>
              <a:defRPr/>
            </a:pPr>
            <a:r>
              <a:rPr lang="en-US" dirty="0" smtClean="0"/>
              <a:t>Highway signs are typically a symbolic pictogram that are universal in nature—just like the ones we discussed in our little quiz—but often, if the architect or builder gets permission from the </a:t>
            </a:r>
            <a:r>
              <a:rPr lang="en-US" b="1" u="sng" dirty="0" smtClean="0"/>
              <a:t>highway code office</a:t>
            </a:r>
            <a:r>
              <a:rPr lang="en-US" dirty="0" smtClean="0"/>
              <a:t>, you might even be able to have sign with more information on it such as: The University of Texas, Exit 1A.</a:t>
            </a:r>
          </a:p>
          <a:p>
            <a:pPr marL="171450" indent="-171450" fontAlgn="auto">
              <a:spcBef>
                <a:spcPts val="0"/>
              </a:spcBef>
              <a:spcAft>
                <a:spcPts val="0"/>
              </a:spcAft>
              <a:buFont typeface="Arial" pitchFamily="34" charset="0"/>
              <a:buChar char="•"/>
              <a:defRPr/>
            </a:pPr>
            <a:r>
              <a:rPr lang="en-US" dirty="0" smtClean="0"/>
              <a:t>The next sign you will see after you have left the main road or freeway, is some sort of a sign that will identify the property or site you are trying to find.  This site identification sign, most commonly, is a monument sign. </a:t>
            </a:r>
          </a:p>
          <a:p>
            <a:pPr marL="171450" indent="-171450" fontAlgn="auto">
              <a:spcBef>
                <a:spcPts val="0"/>
              </a:spcBef>
              <a:spcAft>
                <a:spcPts val="0"/>
              </a:spcAft>
              <a:buFont typeface="Arial" pitchFamily="34" charset="0"/>
              <a:buChar char="•"/>
              <a:defRPr/>
            </a:pPr>
            <a:r>
              <a:rPr lang="en-US" dirty="0" smtClean="0"/>
              <a:t>So, the third area—</a:t>
            </a:r>
            <a:r>
              <a:rPr lang="en-US" u="sng" dirty="0" smtClean="0"/>
              <a:t>parking area signs</a:t>
            </a:r>
            <a:r>
              <a:rPr lang="en-US" dirty="0" smtClean="0"/>
              <a:t>—will consist of a mix of communications to let you know where to go—for example they will direct you to Parking Lot A, B or C. They will let you know where the ramp is to the parking garage.</a:t>
            </a:r>
          </a:p>
          <a:p>
            <a:pPr marL="171450" indent="-171450" fontAlgn="auto">
              <a:spcBef>
                <a:spcPts val="0"/>
              </a:spcBef>
              <a:spcAft>
                <a:spcPts val="0"/>
              </a:spcAft>
              <a:buFont typeface="Arial" pitchFamily="34" charset="0"/>
              <a:buChar char="•"/>
              <a:defRPr/>
            </a:pPr>
            <a:r>
              <a:rPr lang="en-US" dirty="0" smtClean="0"/>
              <a:t>Once parked or out of your car, the </a:t>
            </a:r>
            <a:r>
              <a:rPr lang="en-US" u="sng" dirty="0" smtClean="0"/>
              <a:t>exterior building signs</a:t>
            </a:r>
            <a:r>
              <a:rPr lang="en-US" dirty="0" smtClean="0"/>
              <a:t> will help lead you to the front door. Exterior signs need to be seen from a distance.  Identification needs to be made at entries.  There needs to be special exterior signs for deliveries, staff only, wheelchair accessible, etc. on all entrance locations. </a:t>
            </a:r>
          </a:p>
          <a:p>
            <a:pPr marL="171450" indent="-171450" fontAlgn="auto">
              <a:spcBef>
                <a:spcPts val="0"/>
              </a:spcBef>
              <a:spcAft>
                <a:spcPts val="0"/>
              </a:spcAft>
              <a:buFont typeface="Arial" pitchFamily="34" charset="0"/>
              <a:buChar char="•"/>
              <a:defRPr/>
            </a:pPr>
            <a:r>
              <a:rPr lang="en-US" dirty="0" smtClean="0"/>
              <a:t>Now, once you are inside the building, you have whole new source of signage options to look for to help you get to your destination. </a:t>
            </a:r>
          </a:p>
          <a:p>
            <a:pPr fontAlgn="auto">
              <a:spcBef>
                <a:spcPts val="0"/>
              </a:spcBef>
              <a:spcAft>
                <a:spcPts val="0"/>
              </a:spcAft>
              <a:defRPr/>
            </a:pPr>
            <a:endParaRPr lang="en-US" dirty="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DFAD7C-1A36-49E1-87D2-23661EAA971C}"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Now that we’ve gone through sign possibilities, let’s play a little game.  We will have two teams and race to the finish!  I have a stack of various pictures of wayfinding signs.  The object of the game is put the signs in the correct order before the other team.  You’ll place each picture on the floor in a straight line from start to destination.</a:t>
            </a:r>
          </a:p>
          <a:p>
            <a:pPr marL="171450" indent="-171450">
              <a:spcBef>
                <a:spcPct val="0"/>
              </a:spcBef>
              <a:buFontTx/>
              <a:buChar char="•"/>
            </a:pPr>
            <a:r>
              <a:rPr lang="en-US" smtClean="0"/>
              <a:t>Here is the scenario: </a:t>
            </a:r>
            <a:r>
              <a:rPr lang="en-US" b="1" smtClean="0"/>
              <a:t>:  </a:t>
            </a:r>
            <a:r>
              <a:rPr lang="en-US" smtClean="0"/>
              <a:t> I’m on my way to an airport I’ve never been to before and I’m depending on the signs to guide my way.  I’m looking for DFW airport starting out on the road.  I’m trying to find Terminal D to take an American Airlines flight and I need to find the ticket counter. </a:t>
            </a:r>
          </a:p>
          <a:p>
            <a:pPr marL="171450" indent="-171450">
              <a:spcBef>
                <a:spcPct val="0"/>
              </a:spcBef>
              <a:buFontTx/>
              <a:buChar char="•"/>
            </a:pPr>
            <a:r>
              <a:rPr lang="en-US" smtClean="0"/>
              <a:t>Debrief/ Ok, now we know what type of signs we might use in a project like this, but what makes the planning process even more critical, is the compliance issue that comes with the placement of these signs. </a:t>
            </a:r>
          </a:p>
          <a:p>
            <a:pPr marL="171450" indent="-171450">
              <a:spcBef>
                <a:spcPct val="0"/>
              </a:spcBef>
              <a:buFontTx/>
              <a:buChar char="•"/>
            </a:pPr>
            <a:r>
              <a:rPr lang="en-US" smtClean="0"/>
              <a:t>OK, now we know what types of signs we might use in a project like this, but what makes the planning process even more critical, is the compliance issue that comes from the placement of these signs.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9AA1CB-2D39-4E95-BDAE-056877876790}"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F1042B-03D1-4714-A74C-29640C110E95}" type="datetimeFigureOut">
              <a:rPr lang="en-US"/>
              <a:pPr>
                <a:defRPr/>
              </a:pPr>
              <a:t>8/25/2013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C28572-76AE-46A8-AB70-AD204CFDFE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3348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FD9617-802E-4355-A750-84C5F270AA1A}" type="datetimeFigureOut">
              <a:rPr lang="en-US"/>
              <a:pPr>
                <a:defRPr/>
              </a:pPr>
              <a:t>8/25/2013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A6146-9A97-4F87-8433-8DE450FF1C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23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67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D5DEDA-9C41-4329-A2B6-27F32D956E25}" type="datetimeFigureOut">
              <a:rPr lang="en-US"/>
              <a:pPr>
                <a:defRPr/>
              </a:pPr>
              <a:t>8/25/2013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847982-31EB-47E6-B331-00BEFEA73E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94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A227B3-8372-4136-9EF2-D1EE14FEA65E}" type="datetimeFigureOut">
              <a:rPr lang="en-US"/>
              <a:pPr>
                <a:defRPr/>
              </a:pPr>
              <a:t>8/25/2013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4136E8-F7EB-436B-9A35-90E771FD8B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E72365-65A4-4638-BF6E-D9201A7507D9}" type="datetimeFigureOut">
              <a:rPr lang="en-US"/>
              <a:pPr>
                <a:defRPr/>
              </a:pPr>
              <a:t>8/25/2013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5E5DEB-0171-49F4-9CB0-659CE27A71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A672B2-CEE6-4B02-9739-5BCDDFDD984E}" type="datetimeFigureOut">
              <a:rPr lang="en-US"/>
              <a:pPr>
                <a:defRPr/>
              </a:pPr>
              <a:t>8/25/2013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293852-33B0-4633-86ED-9A0C34C8FC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958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958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528018-E64F-4890-8771-B5727E8CA4FA}" type="datetimeFigureOut">
              <a:rPr lang="en-US"/>
              <a:pPr>
                <a:defRPr/>
              </a:pPr>
              <a:t>8/25/2013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DA5AF5-6E44-4469-83B2-FF07859399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F3902A-9A2C-4B12-9CC7-6D9A7D9447D0}" type="datetimeFigureOut">
              <a:rPr lang="en-US"/>
              <a:pPr>
                <a:defRPr/>
              </a:pPr>
              <a:t>8/25/2013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A7CED0-ED88-47E7-892B-F5D07CA9F0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B23D68-7BF2-4708-8CBD-C51686303686}" type="datetimeFigureOut">
              <a:rPr lang="en-US"/>
              <a:pPr>
                <a:defRPr/>
              </a:pPr>
              <a:t>8/25/2013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83AC14-6D0D-4EAF-BB51-2224DEBD34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685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523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20210B-CDFD-4E4A-AC15-DE2C537C49A6}" type="datetimeFigureOut">
              <a:rPr lang="en-US"/>
              <a:pPr>
                <a:defRPr/>
              </a:pPr>
              <a:t>8/25/2013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EEFC13-19CA-4595-8CF6-4BF7EB8F51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6033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1D877D-D6E4-42E5-9C7E-840DC7D35F84}" type="datetimeFigureOut">
              <a:rPr lang="en-US"/>
              <a:pPr>
                <a:defRPr/>
              </a:pPr>
              <a:t>8/25/2013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96276D-8F98-4945-A7CE-D23D850F47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41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B5603D0-53FA-4B1A-B359-33CCCB107524}" type="datetimeFigureOut">
              <a:rPr lang="en-US"/>
              <a:pPr>
                <a:defRPr/>
              </a:pPr>
              <a:t>8/25/2013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6A595D2-2F4C-4143-B7FA-22E42935B0A4}" type="slidenum">
              <a:rPr lang="en-US"/>
              <a:pPr>
                <a:defRPr/>
              </a:pPr>
              <a:t>‹#›</a:t>
            </a:fld>
            <a:endParaRPr lang="en-US"/>
          </a:p>
        </p:txBody>
      </p:sp>
      <p:pic>
        <p:nvPicPr>
          <p:cNvPr id="1031" name="Picture 6"/>
          <p:cNvPicPr>
            <a:picLocks noChangeAspect="1"/>
          </p:cNvPicPr>
          <p:nvPr/>
        </p:nvPicPr>
        <p:blipFill>
          <a:blip r:embed="rId13"/>
          <a:srcRect/>
          <a:stretch>
            <a:fillRect/>
          </a:stretch>
        </p:blipFill>
        <p:spPr bwMode="auto">
          <a:xfrm>
            <a:off x="0" y="6015038"/>
            <a:ext cx="86868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C:\Documents and Settings\trector\Local Settings\Temporary Internet Files\Content.IE5\WJRZUKXT\MPj04332160000[1].jpg"/>
          <p:cNvPicPr>
            <a:picLocks noChangeAspect="1" noChangeArrowheads="1"/>
          </p:cNvPicPr>
          <p:nvPr/>
        </p:nvPicPr>
        <p:blipFill>
          <a:blip r:embed="rId3"/>
          <a:srcRect/>
          <a:stretch>
            <a:fillRect/>
          </a:stretch>
        </p:blipFill>
        <p:spPr bwMode="auto">
          <a:xfrm>
            <a:off x="12700" y="196850"/>
            <a:ext cx="8978900" cy="5572125"/>
          </a:xfrm>
          <a:prstGeom prst="rect">
            <a:avLst/>
          </a:prstGeom>
          <a:noFill/>
          <a:ln w="9525">
            <a:noFill/>
            <a:miter lim="800000"/>
            <a:headEnd/>
            <a:tailEnd/>
          </a:ln>
        </p:spPr>
      </p:pic>
      <p:sp>
        <p:nvSpPr>
          <p:cNvPr id="15362" name="Title 4"/>
          <p:cNvSpPr>
            <a:spLocks noGrp="1"/>
          </p:cNvSpPr>
          <p:nvPr>
            <p:ph type="title"/>
          </p:nvPr>
        </p:nvSpPr>
        <p:spPr>
          <a:xfrm>
            <a:off x="457200" y="196850"/>
            <a:ext cx="8229600" cy="1220788"/>
          </a:xfrm>
        </p:spPr>
        <p:txBody>
          <a:bodyPr/>
          <a:lstStyle/>
          <a:p>
            <a:r>
              <a:rPr lang="en-US" b="1" i="1" smtClean="0">
                <a:solidFill>
                  <a:srgbClr val="C00000"/>
                </a:solidFill>
              </a:rPr>
              <a:t>Wayfinding Solutions</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Wayfinding and Accessibility</a:t>
            </a:r>
          </a:p>
        </p:txBody>
      </p:sp>
      <p:sp>
        <p:nvSpPr>
          <p:cNvPr id="33794" name="Text Placeholder 2"/>
          <p:cNvSpPr>
            <a:spLocks noGrp="1"/>
          </p:cNvSpPr>
          <p:nvPr>
            <p:ph type="body" idx="1"/>
          </p:nvPr>
        </p:nvSpPr>
        <p:spPr/>
        <p:txBody>
          <a:bodyPr/>
          <a:lstStyle/>
          <a:p>
            <a:r>
              <a:rPr lang="en-US" smtClean="0"/>
              <a:t>U.S.A.	</a:t>
            </a:r>
          </a:p>
        </p:txBody>
      </p:sp>
      <p:sp>
        <p:nvSpPr>
          <p:cNvPr id="33795" name="Content Placeholder 3"/>
          <p:cNvSpPr>
            <a:spLocks noGrp="1"/>
          </p:cNvSpPr>
          <p:nvPr>
            <p:ph sz="half" idx="2"/>
          </p:nvPr>
        </p:nvSpPr>
        <p:spPr>
          <a:xfrm>
            <a:off x="457200" y="2174875"/>
            <a:ext cx="4040188" cy="3795713"/>
          </a:xfrm>
        </p:spPr>
        <p:txBody>
          <a:bodyPr/>
          <a:lstStyle/>
          <a:p>
            <a:r>
              <a:rPr lang="en-US" smtClean="0"/>
              <a:t>Americans with Disabilities Act (1/26/92)</a:t>
            </a:r>
          </a:p>
        </p:txBody>
      </p:sp>
      <p:sp>
        <p:nvSpPr>
          <p:cNvPr id="33796" name="Text Placeholder 4"/>
          <p:cNvSpPr>
            <a:spLocks noGrp="1"/>
          </p:cNvSpPr>
          <p:nvPr>
            <p:ph type="body" sz="quarter" idx="3"/>
          </p:nvPr>
        </p:nvSpPr>
        <p:spPr/>
        <p:txBody>
          <a:bodyPr/>
          <a:lstStyle/>
          <a:p>
            <a:r>
              <a:rPr lang="en-US" smtClean="0"/>
              <a:t>Canada</a:t>
            </a:r>
          </a:p>
        </p:txBody>
      </p:sp>
      <p:sp>
        <p:nvSpPr>
          <p:cNvPr id="33797" name="Content Placeholder 5"/>
          <p:cNvSpPr>
            <a:spLocks noGrp="1"/>
          </p:cNvSpPr>
          <p:nvPr>
            <p:ph sz="quarter" idx="4"/>
          </p:nvPr>
        </p:nvSpPr>
        <p:spPr>
          <a:xfrm>
            <a:off x="4645025" y="2174875"/>
            <a:ext cx="4041775" cy="3795713"/>
          </a:xfrm>
        </p:spPr>
        <p:txBody>
          <a:bodyPr/>
          <a:lstStyle/>
          <a:p>
            <a:r>
              <a:rPr lang="en-US" smtClean="0"/>
              <a:t>No federal “Canadians with Disabilities Act” currently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Design Elements</a:t>
            </a:r>
          </a:p>
        </p:txBody>
      </p:sp>
      <p:pic>
        <p:nvPicPr>
          <p:cNvPr id="35842" name="Picture 3"/>
          <p:cNvPicPr>
            <a:picLocks noChangeAspect="1" noChangeArrowheads="1"/>
          </p:cNvPicPr>
          <p:nvPr/>
        </p:nvPicPr>
        <p:blipFill>
          <a:blip r:embed="rId3"/>
          <a:srcRect/>
          <a:stretch>
            <a:fillRect/>
          </a:stretch>
        </p:blipFill>
        <p:spPr bwMode="auto">
          <a:xfrm>
            <a:off x="1801813" y="1490663"/>
            <a:ext cx="5527675" cy="4689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Design Elements</a:t>
            </a:r>
          </a:p>
        </p:txBody>
      </p:sp>
      <p:sp>
        <p:nvSpPr>
          <p:cNvPr id="37890" name="Content Placeholder 5"/>
          <p:cNvSpPr>
            <a:spLocks noGrp="1"/>
          </p:cNvSpPr>
          <p:nvPr>
            <p:ph idx="1"/>
          </p:nvPr>
        </p:nvSpPr>
        <p:spPr>
          <a:xfrm>
            <a:off x="457200" y="1600200"/>
            <a:ext cx="8229600" cy="4394200"/>
          </a:xfrm>
        </p:spPr>
        <p:txBody>
          <a:bodyPr/>
          <a:lstStyle/>
          <a:p>
            <a:pPr marL="0" indent="0">
              <a:buFont typeface="Arial" charset="0"/>
              <a:buNone/>
            </a:pPr>
            <a:endParaRPr lang="en-US" smtClean="0"/>
          </a:p>
          <a:p>
            <a:pPr marL="0" indent="0">
              <a:buFont typeface="Arial" charset="0"/>
              <a:buNone/>
            </a:pPr>
            <a:endParaRPr lang="en-US" smtClean="0"/>
          </a:p>
          <a:p>
            <a:pPr marL="0" indent="0">
              <a:buFont typeface="Arial" charset="0"/>
              <a:buNone/>
            </a:pPr>
            <a:endParaRPr lang="en-US" smtClean="0"/>
          </a:p>
        </p:txBody>
      </p:sp>
      <p:pic>
        <p:nvPicPr>
          <p:cNvPr id="37891" name="Picture 12"/>
          <p:cNvPicPr>
            <a:picLocks noChangeAspect="1" noChangeArrowheads="1"/>
          </p:cNvPicPr>
          <p:nvPr/>
        </p:nvPicPr>
        <p:blipFill>
          <a:blip r:embed="rId3"/>
          <a:srcRect/>
          <a:stretch>
            <a:fillRect/>
          </a:stretch>
        </p:blipFill>
        <p:spPr bwMode="auto">
          <a:xfrm>
            <a:off x="977900" y="1309688"/>
            <a:ext cx="7194550" cy="527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Wayfinding Bidding Process</a:t>
            </a:r>
          </a:p>
        </p:txBody>
      </p:sp>
      <p:sp>
        <p:nvSpPr>
          <p:cNvPr id="4" name="Content Placeholder 3"/>
          <p:cNvSpPr>
            <a:spLocks noGrp="1"/>
          </p:cNvSpPr>
          <p:nvPr>
            <p:ph sz="half" idx="2"/>
          </p:nvPr>
        </p:nvSpPr>
        <p:spPr>
          <a:xfrm>
            <a:off x="4648200" y="1600200"/>
            <a:ext cx="4038600" cy="4346575"/>
          </a:xfrm>
        </p:spPr>
        <p:txBody>
          <a:bodyPr rtlCol="0">
            <a:normAutofit/>
          </a:bodyPr>
          <a:lstStyle/>
          <a:p>
            <a:pPr marL="0" indent="0" fontAlgn="auto">
              <a:spcAft>
                <a:spcPts val="0"/>
              </a:spcAft>
              <a:buFont typeface="Arial"/>
              <a:buNone/>
              <a:defRPr/>
            </a:pPr>
            <a:endParaRPr lang="en-US" dirty="0"/>
          </a:p>
          <a:p>
            <a:pPr fontAlgn="auto">
              <a:spcAft>
                <a:spcPts val="0"/>
              </a:spcAft>
              <a:buFont typeface="Arial"/>
              <a:buChar char="•"/>
              <a:defRPr/>
            </a:pPr>
            <a:r>
              <a:rPr lang="en-US" dirty="0" smtClean="0"/>
              <a:t>A </a:t>
            </a:r>
            <a:r>
              <a:rPr lang="en-US" dirty="0"/>
              <a:t>hard bid</a:t>
            </a:r>
          </a:p>
          <a:p>
            <a:pPr fontAlgn="auto">
              <a:spcAft>
                <a:spcPts val="0"/>
              </a:spcAft>
              <a:buFont typeface="Arial"/>
              <a:buChar char="•"/>
              <a:defRPr/>
            </a:pPr>
            <a:r>
              <a:rPr lang="en-US" dirty="0"/>
              <a:t>A negotiated bid</a:t>
            </a:r>
          </a:p>
          <a:p>
            <a:pPr fontAlgn="auto">
              <a:spcAft>
                <a:spcPts val="0"/>
              </a:spcAft>
              <a:buFont typeface="Arial"/>
              <a:buChar char="•"/>
              <a:defRPr/>
            </a:pPr>
            <a:r>
              <a:rPr lang="en-US" dirty="0"/>
              <a:t>A competitive bid</a:t>
            </a:r>
          </a:p>
          <a:p>
            <a:pPr fontAlgn="auto">
              <a:spcAft>
                <a:spcPts val="0"/>
              </a:spcAft>
              <a:buFont typeface="Arial"/>
              <a:buChar char="•"/>
              <a:defRPr/>
            </a:pPr>
            <a:r>
              <a:rPr lang="en-US" dirty="0"/>
              <a:t>A closed bid</a:t>
            </a:r>
          </a:p>
          <a:p>
            <a:pPr marL="0" indent="0" fontAlgn="auto">
              <a:spcAft>
                <a:spcPts val="0"/>
              </a:spcAft>
              <a:buFont typeface="Arial"/>
              <a:buNone/>
              <a:defRPr/>
            </a:pPr>
            <a:endParaRPr lang="en-US" dirty="0"/>
          </a:p>
        </p:txBody>
      </p:sp>
      <p:pic>
        <p:nvPicPr>
          <p:cNvPr id="39939" name="Picture 2" descr="C:\Users\mmulligan\AppData\Local\Microsoft\Windows\Temporary Internet Files\Content.IE5\9R3KFPYU\MP900408988[1].jpg"/>
          <p:cNvPicPr>
            <a:picLocks noGrp="1" noChangeAspect="1" noChangeArrowheads="1"/>
          </p:cNvPicPr>
          <p:nvPr>
            <p:ph sz="half" idx="1"/>
          </p:nvPr>
        </p:nvPicPr>
        <p:blipFill>
          <a:blip r:embed="rId3"/>
          <a:srcRect/>
          <a:stretch>
            <a:fillRect/>
          </a:stretch>
        </p:blipFill>
        <p:spPr>
          <a:xfrm>
            <a:off x="1393825" y="1417638"/>
            <a:ext cx="2900363" cy="43465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Questions to Ask the Customer</a:t>
            </a:r>
          </a:p>
        </p:txBody>
      </p:sp>
      <p:sp>
        <p:nvSpPr>
          <p:cNvPr id="41986" name="Content Placeholder 4"/>
          <p:cNvSpPr>
            <a:spLocks noGrp="1"/>
          </p:cNvSpPr>
          <p:nvPr>
            <p:ph sz="half" idx="1"/>
          </p:nvPr>
        </p:nvSpPr>
        <p:spPr>
          <a:xfrm>
            <a:off x="679450" y="1685925"/>
            <a:ext cx="4576763" cy="4040188"/>
          </a:xfrm>
        </p:spPr>
        <p:txBody>
          <a:bodyPr/>
          <a:lstStyle/>
          <a:p>
            <a:r>
              <a:rPr lang="en-US" sz="2400" smtClean="0"/>
              <a:t>Who else?</a:t>
            </a:r>
          </a:p>
          <a:p>
            <a:r>
              <a:rPr lang="en-US" sz="2400" smtClean="0"/>
              <a:t>Time frame?</a:t>
            </a:r>
          </a:p>
          <a:p>
            <a:r>
              <a:rPr lang="en-US" sz="2400" smtClean="0"/>
              <a:t>Blueprints or access to site?</a:t>
            </a:r>
          </a:p>
          <a:p>
            <a:r>
              <a:rPr lang="en-US" sz="2400" smtClean="0"/>
              <a:t>Assistance?</a:t>
            </a:r>
          </a:p>
          <a:p>
            <a:r>
              <a:rPr lang="en-US" sz="2400" smtClean="0"/>
              <a:t>Bidding process?</a:t>
            </a:r>
          </a:p>
          <a:p>
            <a:r>
              <a:rPr lang="en-US" sz="2400" smtClean="0"/>
              <a:t>Insurance requirements?</a:t>
            </a:r>
          </a:p>
          <a:p>
            <a:r>
              <a:rPr lang="en-US" sz="2400" smtClean="0"/>
              <a:t>Permits and process?</a:t>
            </a:r>
          </a:p>
          <a:p>
            <a:r>
              <a:rPr lang="en-US" sz="2400" smtClean="0"/>
              <a:t>Contracts and terms? </a:t>
            </a:r>
          </a:p>
        </p:txBody>
      </p:sp>
      <p:pic>
        <p:nvPicPr>
          <p:cNvPr id="41988" name="Picture 32" descr="C:\Users\mmulligan\AppData\Local\Microsoft\Windows\Temporary Internet Files\Content.IE5\G72CJV6R\MP910220948[1].jpg"/>
          <p:cNvPicPr>
            <a:picLocks noChangeAspect="1" noChangeArrowheads="1"/>
          </p:cNvPicPr>
          <p:nvPr/>
        </p:nvPicPr>
        <p:blipFill>
          <a:blip r:embed="rId3"/>
          <a:srcRect/>
          <a:stretch>
            <a:fillRect/>
          </a:stretch>
        </p:blipFill>
        <p:spPr bwMode="auto">
          <a:xfrm>
            <a:off x="4916488" y="1128713"/>
            <a:ext cx="3598862"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ctr"/>
            <a:r>
              <a:rPr lang="en-US" sz="3200" b="0" u="sng" smtClean="0"/>
              <a:t>Ask Yourself:</a:t>
            </a:r>
          </a:p>
        </p:txBody>
      </p:sp>
      <p:sp>
        <p:nvSpPr>
          <p:cNvPr id="44034" name="Text Placeholder 3"/>
          <p:cNvSpPr>
            <a:spLocks noGrp="1"/>
          </p:cNvSpPr>
          <p:nvPr>
            <p:ph type="body" sz="half" idx="2"/>
          </p:nvPr>
        </p:nvSpPr>
        <p:spPr>
          <a:xfrm>
            <a:off x="457200" y="1435100"/>
            <a:ext cx="4373563" cy="4524375"/>
          </a:xfrm>
        </p:spPr>
        <p:txBody>
          <a:bodyPr/>
          <a:lstStyle/>
          <a:p>
            <a:pPr marL="285750" indent="-285750">
              <a:buFont typeface="Arial" charset="0"/>
              <a:buChar char="•"/>
            </a:pPr>
            <a:r>
              <a:rPr lang="en-US" sz="2000" smtClean="0"/>
              <a:t>Customer’s reputation?</a:t>
            </a:r>
          </a:p>
          <a:p>
            <a:pPr marL="285750" indent="-285750">
              <a:buFont typeface="Arial" charset="0"/>
              <a:buChar char="•"/>
            </a:pPr>
            <a:r>
              <a:rPr lang="en-US" sz="2000" smtClean="0"/>
              <a:t>Direct competitors bidding?</a:t>
            </a:r>
          </a:p>
          <a:p>
            <a:pPr marL="285750" indent="-285750">
              <a:buFont typeface="Arial" charset="0"/>
              <a:buChar char="•"/>
            </a:pPr>
            <a:r>
              <a:rPr lang="en-US" sz="2000" smtClean="0"/>
              <a:t>Realistic timeframe?</a:t>
            </a:r>
          </a:p>
          <a:p>
            <a:pPr marL="285750" indent="-285750">
              <a:buFont typeface="Arial" charset="0"/>
              <a:buChar char="•"/>
            </a:pPr>
            <a:r>
              <a:rPr lang="en-US" sz="2000" smtClean="0"/>
              <a:t>Staff requirements?</a:t>
            </a:r>
          </a:p>
          <a:p>
            <a:pPr marL="285750" indent="-285750">
              <a:buFont typeface="Arial" charset="0"/>
              <a:buChar char="•"/>
            </a:pPr>
            <a:r>
              <a:rPr lang="en-US" sz="2000" smtClean="0"/>
              <a:t>Existing customers and their needs?</a:t>
            </a:r>
          </a:p>
          <a:p>
            <a:pPr marL="285750" indent="-285750">
              <a:buFont typeface="Arial" charset="0"/>
              <a:buChar char="•"/>
            </a:pPr>
            <a:r>
              <a:rPr lang="en-US" sz="2000" smtClean="0"/>
              <a:t>In-house versus subcontract division?</a:t>
            </a:r>
          </a:p>
          <a:p>
            <a:pPr marL="285750" indent="-285750">
              <a:buFont typeface="Arial" charset="0"/>
              <a:buChar char="•"/>
            </a:pPr>
            <a:r>
              <a:rPr lang="en-US" sz="2000" smtClean="0"/>
              <a:t>Sourcing for subcontract?</a:t>
            </a:r>
          </a:p>
          <a:p>
            <a:pPr marL="285750" indent="-285750">
              <a:buFont typeface="Arial" charset="0"/>
              <a:buChar char="•"/>
            </a:pPr>
            <a:r>
              <a:rPr lang="en-US" sz="2000" smtClean="0"/>
              <a:t>Installation?</a:t>
            </a:r>
          </a:p>
          <a:p>
            <a:pPr marL="285750" indent="-285750">
              <a:buFont typeface="Arial" charset="0"/>
              <a:buChar char="•"/>
            </a:pPr>
            <a:r>
              <a:rPr lang="en-US" sz="2000" smtClean="0"/>
              <a:t>Deposit to cover set up costs?</a:t>
            </a:r>
          </a:p>
          <a:p>
            <a:pPr marL="285750" indent="-285750">
              <a:buFont typeface="Arial" charset="0"/>
              <a:buChar char="•"/>
            </a:pPr>
            <a:r>
              <a:rPr lang="en-US" sz="2000" smtClean="0"/>
              <a:t>Payment terms?</a:t>
            </a:r>
          </a:p>
        </p:txBody>
      </p:sp>
      <p:pic>
        <p:nvPicPr>
          <p:cNvPr id="44036" name="Picture 3" descr="C:\Users\mmulligan\AppData\Local\Microsoft\Windows\Temporary Internet Files\Content.IE5\L9QAM414\MP900448464[1].jpg"/>
          <p:cNvPicPr>
            <a:picLocks noChangeAspect="1" noChangeArrowheads="1"/>
          </p:cNvPicPr>
          <p:nvPr/>
        </p:nvPicPr>
        <p:blipFill>
          <a:blip r:embed="rId3"/>
          <a:srcRect/>
          <a:stretch>
            <a:fillRect/>
          </a:stretch>
        </p:blipFill>
        <p:spPr bwMode="auto">
          <a:xfrm>
            <a:off x="4989513" y="412750"/>
            <a:ext cx="3697287"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The Site Survey</a:t>
            </a:r>
          </a:p>
        </p:txBody>
      </p:sp>
      <p:pic>
        <p:nvPicPr>
          <p:cNvPr id="46083" name="Picture 4" descr="C:\Users\mmulligan\AppData\Local\Microsoft\Windows\Temporary Internet Files\Content.IE5\9R3KFPYU\MP900406830[1].jpg"/>
          <p:cNvPicPr>
            <a:picLocks noChangeAspect="1" noChangeArrowheads="1"/>
          </p:cNvPicPr>
          <p:nvPr/>
        </p:nvPicPr>
        <p:blipFill>
          <a:blip r:embed="rId3"/>
          <a:srcRect/>
          <a:stretch>
            <a:fillRect/>
          </a:stretch>
        </p:blipFill>
        <p:spPr bwMode="auto">
          <a:xfrm>
            <a:off x="1255713" y="1263650"/>
            <a:ext cx="6802437" cy="454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srcRect/>
          <a:stretch>
            <a:fillRect/>
          </a:stretch>
        </p:blipFill>
        <p:spPr bwMode="auto">
          <a:xfrm>
            <a:off x="0" y="0"/>
            <a:ext cx="9144000" cy="564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0" y="0"/>
            <a:ext cx="9144000" cy="570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0" y="0"/>
            <a:ext cx="9144000" cy="578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Objectives</a:t>
            </a:r>
          </a:p>
        </p:txBody>
      </p:sp>
      <p:sp>
        <p:nvSpPr>
          <p:cNvPr id="3" name="Content Placeholder 2"/>
          <p:cNvSpPr>
            <a:spLocks noGrp="1"/>
          </p:cNvSpPr>
          <p:nvPr>
            <p:ph idx="1"/>
          </p:nvPr>
        </p:nvSpPr>
        <p:spPr>
          <a:xfrm>
            <a:off x="457200" y="1417638"/>
            <a:ext cx="8229600" cy="4394200"/>
          </a:xfrm>
        </p:spPr>
        <p:txBody>
          <a:bodyPr rtlCol="0">
            <a:normAutofit fontScale="77500" lnSpcReduction="20000"/>
          </a:bodyPr>
          <a:lstStyle/>
          <a:p>
            <a:pPr fontAlgn="auto">
              <a:spcAft>
                <a:spcPts val="0"/>
              </a:spcAft>
              <a:buFont typeface="Arial"/>
              <a:buChar char="•"/>
              <a:defRPr/>
            </a:pPr>
            <a:r>
              <a:rPr lang="en-US" dirty="0"/>
              <a:t>Identify what </a:t>
            </a:r>
            <a:r>
              <a:rPr lang="en-US" dirty="0" err="1"/>
              <a:t>wayfinding</a:t>
            </a:r>
            <a:r>
              <a:rPr lang="en-US" dirty="0"/>
              <a:t> projects are and how they can become lucrative for a center</a:t>
            </a:r>
            <a:r>
              <a:rPr lang="en-US" dirty="0" smtClean="0"/>
              <a:t>.</a:t>
            </a:r>
            <a:r>
              <a:rPr lang="en-US" dirty="0"/>
              <a:t> </a:t>
            </a:r>
          </a:p>
          <a:p>
            <a:pPr fontAlgn="auto">
              <a:spcAft>
                <a:spcPts val="0"/>
              </a:spcAft>
              <a:buFont typeface="Arial"/>
              <a:buChar char="•"/>
              <a:defRPr/>
            </a:pPr>
            <a:r>
              <a:rPr lang="en-US" dirty="0"/>
              <a:t>Understand the components of an effective </a:t>
            </a:r>
            <a:r>
              <a:rPr lang="en-US" dirty="0" err="1"/>
              <a:t>wayfinding</a:t>
            </a:r>
            <a:r>
              <a:rPr lang="en-US" dirty="0"/>
              <a:t> solution</a:t>
            </a:r>
            <a:r>
              <a:rPr lang="en-US" dirty="0" smtClean="0"/>
              <a:t>.</a:t>
            </a:r>
            <a:r>
              <a:rPr lang="en-US" dirty="0"/>
              <a:t> </a:t>
            </a:r>
          </a:p>
          <a:p>
            <a:pPr fontAlgn="auto">
              <a:spcAft>
                <a:spcPts val="0"/>
              </a:spcAft>
              <a:buFont typeface="Arial"/>
              <a:buChar char="•"/>
              <a:defRPr/>
            </a:pPr>
            <a:r>
              <a:rPr lang="en-US" dirty="0"/>
              <a:t>Readily identify pictograms and understand why they are a necessary component of a </a:t>
            </a:r>
            <a:r>
              <a:rPr lang="en-US" dirty="0" err="1"/>
              <a:t>wayfinding</a:t>
            </a:r>
            <a:r>
              <a:rPr lang="en-US" dirty="0"/>
              <a:t> solution.</a:t>
            </a:r>
          </a:p>
          <a:p>
            <a:pPr fontAlgn="auto">
              <a:spcAft>
                <a:spcPts val="0"/>
              </a:spcAft>
              <a:buFont typeface="Arial"/>
              <a:buChar char="•"/>
              <a:defRPr/>
            </a:pPr>
            <a:r>
              <a:rPr lang="en-US" dirty="0" smtClean="0"/>
              <a:t>Interpret </a:t>
            </a:r>
            <a:r>
              <a:rPr lang="en-US" dirty="0"/>
              <a:t>a </a:t>
            </a:r>
            <a:r>
              <a:rPr lang="en-US" dirty="0" err="1"/>
              <a:t>wayfinding</a:t>
            </a:r>
            <a:r>
              <a:rPr lang="en-US" dirty="0"/>
              <a:t> system and the decision points.</a:t>
            </a:r>
          </a:p>
          <a:p>
            <a:pPr fontAlgn="auto">
              <a:spcAft>
                <a:spcPts val="0"/>
              </a:spcAft>
              <a:buFont typeface="Arial"/>
              <a:buChar char="•"/>
              <a:defRPr/>
            </a:pPr>
            <a:r>
              <a:rPr lang="en-US" dirty="0"/>
              <a:t>Understand the process to go through (questions to ask, resources to search for) to determine whether or not to accept this type of a project.</a:t>
            </a:r>
          </a:p>
          <a:p>
            <a:pPr fontAlgn="auto">
              <a:spcAft>
                <a:spcPts val="0"/>
              </a:spcAft>
              <a:buFont typeface="Arial"/>
              <a:buChar char="•"/>
              <a:defRPr/>
            </a:pPr>
            <a:r>
              <a:rPr lang="en-US" dirty="0" smtClean="0"/>
              <a:t>Learn </a:t>
            </a:r>
            <a:r>
              <a:rPr lang="en-US" dirty="0"/>
              <a:t>how to deliver </a:t>
            </a:r>
            <a:r>
              <a:rPr lang="en-US" dirty="0" err="1"/>
              <a:t>wayfinding</a:t>
            </a:r>
            <a:r>
              <a:rPr lang="en-US" dirty="0"/>
              <a:t> proposals with product quotes within 100 hours of the completed site survey</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0" y="0"/>
            <a:ext cx="9144000" cy="578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0" y="0"/>
            <a:ext cx="9144000" cy="581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Recommending Sign Packages</a:t>
            </a:r>
          </a:p>
        </p:txBody>
      </p:sp>
      <p:sp>
        <p:nvSpPr>
          <p:cNvPr id="55298" name="Content Placeholder 2"/>
          <p:cNvSpPr>
            <a:spLocks noGrp="1"/>
          </p:cNvSpPr>
          <p:nvPr>
            <p:ph idx="1"/>
          </p:nvPr>
        </p:nvSpPr>
        <p:spPr>
          <a:xfrm>
            <a:off x="457200" y="1600200"/>
            <a:ext cx="8229600" cy="4394200"/>
          </a:xfrm>
        </p:spPr>
        <p:txBody>
          <a:bodyPr/>
          <a:lstStyle/>
          <a:p>
            <a:r>
              <a:rPr lang="en-US" smtClean="0"/>
              <a:t>On letterhead</a:t>
            </a:r>
          </a:p>
          <a:p>
            <a:r>
              <a:rPr lang="en-US" smtClean="0"/>
              <a:t>All details</a:t>
            </a:r>
          </a:p>
          <a:p>
            <a:r>
              <a:rPr lang="en-US" smtClean="0"/>
              <a:t>Breakdowns for transparency</a:t>
            </a:r>
          </a:p>
          <a:p>
            <a:r>
              <a:rPr lang="en-US" smtClean="0"/>
              <a:t>Cost of each sign x quantity</a:t>
            </a:r>
          </a:p>
          <a:p>
            <a:r>
              <a:rPr lang="en-US" smtClean="0"/>
              <a:t>A quote is a contract</a:t>
            </a:r>
          </a:p>
          <a:p>
            <a:r>
              <a:rPr lang="en-US" smtClean="0"/>
              <a:t>Specify the terms for changes</a:t>
            </a:r>
          </a:p>
          <a:p>
            <a:r>
              <a:rPr lang="en-US" smtClean="0"/>
              <a:t>Include payment terms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598488" y="274638"/>
            <a:ext cx="7631112" cy="1143000"/>
          </a:xfrm>
        </p:spPr>
        <p:txBody>
          <a:bodyPr/>
          <a:lstStyle/>
          <a:p>
            <a:r>
              <a:rPr lang="en-US" smtClean="0"/>
              <a:t>  Sign Bid Package</a:t>
            </a:r>
          </a:p>
        </p:txBody>
      </p:sp>
      <p:pic>
        <p:nvPicPr>
          <p:cNvPr id="57346" name="Picture 5"/>
          <p:cNvPicPr>
            <a:picLocks noChangeAspect="1" noChangeArrowheads="1"/>
          </p:cNvPicPr>
          <p:nvPr/>
        </p:nvPicPr>
        <p:blipFill>
          <a:blip r:embed="rId3"/>
          <a:srcRect/>
          <a:stretch>
            <a:fillRect/>
          </a:stretch>
        </p:blipFill>
        <p:spPr bwMode="auto">
          <a:xfrm>
            <a:off x="1347788" y="1281113"/>
            <a:ext cx="6315075" cy="511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Site Plan Activities</a:t>
            </a:r>
          </a:p>
        </p:txBody>
      </p:sp>
      <p:sp>
        <p:nvSpPr>
          <p:cNvPr id="59394" name="Text Placeholder 3"/>
          <p:cNvSpPr>
            <a:spLocks noGrp="1"/>
          </p:cNvSpPr>
          <p:nvPr>
            <p:ph type="body" idx="1"/>
          </p:nvPr>
        </p:nvSpPr>
        <p:spPr/>
        <p:txBody>
          <a:bodyPr/>
          <a:lstStyle/>
          <a:p>
            <a:r>
              <a:rPr lang="en-US" smtClean="0"/>
              <a:t>Exterior Site Plan	</a:t>
            </a:r>
          </a:p>
        </p:txBody>
      </p:sp>
      <p:sp>
        <p:nvSpPr>
          <p:cNvPr id="59395" name="Content Placeholder 4"/>
          <p:cNvSpPr>
            <a:spLocks noGrp="1"/>
          </p:cNvSpPr>
          <p:nvPr>
            <p:ph sz="half" idx="2"/>
          </p:nvPr>
        </p:nvSpPr>
        <p:spPr>
          <a:xfrm>
            <a:off x="457200" y="2174875"/>
            <a:ext cx="4040188" cy="3795713"/>
          </a:xfrm>
        </p:spPr>
        <p:txBody>
          <a:bodyPr/>
          <a:lstStyle/>
          <a:p>
            <a:r>
              <a:rPr lang="en-US" smtClean="0"/>
              <a:t>Identification and directionals only</a:t>
            </a:r>
          </a:p>
          <a:p>
            <a:r>
              <a:rPr lang="en-US" smtClean="0"/>
              <a:t>Determine where you anticipate to recommend signage</a:t>
            </a:r>
          </a:p>
        </p:txBody>
      </p:sp>
      <p:sp>
        <p:nvSpPr>
          <p:cNvPr id="59396" name="Text Placeholder 5"/>
          <p:cNvSpPr>
            <a:spLocks noGrp="1"/>
          </p:cNvSpPr>
          <p:nvPr>
            <p:ph type="body" sz="quarter" idx="3"/>
          </p:nvPr>
        </p:nvSpPr>
        <p:spPr/>
        <p:txBody>
          <a:bodyPr/>
          <a:lstStyle/>
          <a:p>
            <a:r>
              <a:rPr lang="en-US" smtClean="0"/>
              <a:t>Interior Floor Plan</a:t>
            </a:r>
          </a:p>
        </p:txBody>
      </p:sp>
      <p:sp>
        <p:nvSpPr>
          <p:cNvPr id="59397" name="Content Placeholder 6"/>
          <p:cNvSpPr>
            <a:spLocks noGrp="1"/>
          </p:cNvSpPr>
          <p:nvPr>
            <p:ph sz="quarter" idx="4"/>
          </p:nvPr>
        </p:nvSpPr>
        <p:spPr>
          <a:xfrm>
            <a:off x="4645025" y="2174875"/>
            <a:ext cx="4041775" cy="3795713"/>
          </a:xfrm>
        </p:spPr>
        <p:txBody>
          <a:bodyPr/>
          <a:lstStyle/>
          <a:p>
            <a:r>
              <a:rPr lang="en-US" smtClean="0"/>
              <a:t>Braille/ ADA, room identification, directories</a:t>
            </a:r>
          </a:p>
          <a:p>
            <a:r>
              <a:rPr lang="en-US" smtClean="0"/>
              <a:t>Determine where you anticipate to recommend signage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overall-site-plan-b.jpg"/>
          <p:cNvPicPr>
            <a:picLocks noChangeAspect="1"/>
          </p:cNvPicPr>
          <p:nvPr/>
        </p:nvPicPr>
        <p:blipFill>
          <a:blip r:embed="rId3"/>
          <a:srcRect/>
          <a:stretch>
            <a:fillRect/>
          </a:stretch>
        </p:blipFill>
        <p:spPr bwMode="auto">
          <a:xfrm>
            <a:off x="187325" y="228600"/>
            <a:ext cx="8728075"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BOMA-1%20Ground%20Floor%20Plan_dwf.jpg"/>
          <p:cNvPicPr>
            <a:picLocks noChangeAspect="1"/>
          </p:cNvPicPr>
          <p:nvPr/>
        </p:nvPicPr>
        <p:blipFill>
          <a:blip r:embed="rId3"/>
          <a:srcRect l="6250" r="7813" b="11807"/>
          <a:stretch>
            <a:fillRect/>
          </a:stretch>
        </p:blipFill>
        <p:spPr bwMode="auto">
          <a:xfrm>
            <a:off x="544513" y="128588"/>
            <a:ext cx="800735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Objectives</a:t>
            </a:r>
          </a:p>
        </p:txBody>
      </p:sp>
      <p:sp>
        <p:nvSpPr>
          <p:cNvPr id="3" name="Content Placeholder 2"/>
          <p:cNvSpPr>
            <a:spLocks noGrp="1"/>
          </p:cNvSpPr>
          <p:nvPr>
            <p:ph idx="1"/>
          </p:nvPr>
        </p:nvSpPr>
        <p:spPr>
          <a:xfrm>
            <a:off x="457200" y="1417638"/>
            <a:ext cx="8229600" cy="4394200"/>
          </a:xfrm>
        </p:spPr>
        <p:txBody>
          <a:bodyPr rtlCol="0">
            <a:normAutofit fontScale="77500" lnSpcReduction="20000"/>
          </a:bodyPr>
          <a:lstStyle/>
          <a:p>
            <a:pPr fontAlgn="auto">
              <a:spcAft>
                <a:spcPts val="0"/>
              </a:spcAft>
              <a:buFont typeface="Arial"/>
              <a:buChar char="•"/>
              <a:defRPr/>
            </a:pPr>
            <a:r>
              <a:rPr lang="en-US" dirty="0"/>
              <a:t>Identify what </a:t>
            </a:r>
            <a:r>
              <a:rPr lang="en-US" dirty="0" err="1"/>
              <a:t>wayfinding</a:t>
            </a:r>
            <a:r>
              <a:rPr lang="en-US" dirty="0"/>
              <a:t> projects are and how they can become lucrative for a center</a:t>
            </a:r>
            <a:r>
              <a:rPr lang="en-US" dirty="0" smtClean="0"/>
              <a:t>.</a:t>
            </a:r>
            <a:r>
              <a:rPr lang="en-US" dirty="0"/>
              <a:t> </a:t>
            </a:r>
          </a:p>
          <a:p>
            <a:pPr fontAlgn="auto">
              <a:spcAft>
                <a:spcPts val="0"/>
              </a:spcAft>
              <a:buFont typeface="Arial"/>
              <a:buChar char="•"/>
              <a:defRPr/>
            </a:pPr>
            <a:r>
              <a:rPr lang="en-US" dirty="0"/>
              <a:t>Understand the components of an effective </a:t>
            </a:r>
            <a:r>
              <a:rPr lang="en-US" dirty="0" err="1"/>
              <a:t>wayfinding</a:t>
            </a:r>
            <a:r>
              <a:rPr lang="en-US" dirty="0"/>
              <a:t> solution</a:t>
            </a:r>
            <a:r>
              <a:rPr lang="en-US" dirty="0" smtClean="0"/>
              <a:t>.</a:t>
            </a:r>
            <a:r>
              <a:rPr lang="en-US" dirty="0"/>
              <a:t> </a:t>
            </a:r>
          </a:p>
          <a:p>
            <a:pPr fontAlgn="auto">
              <a:spcAft>
                <a:spcPts val="0"/>
              </a:spcAft>
              <a:buFont typeface="Arial"/>
              <a:buChar char="•"/>
              <a:defRPr/>
            </a:pPr>
            <a:r>
              <a:rPr lang="en-US" dirty="0"/>
              <a:t>Readily identify pictograms and understand why they are a necessary component of a </a:t>
            </a:r>
            <a:r>
              <a:rPr lang="en-US" dirty="0" err="1"/>
              <a:t>wayfinding</a:t>
            </a:r>
            <a:r>
              <a:rPr lang="en-US" dirty="0"/>
              <a:t> solution.</a:t>
            </a:r>
          </a:p>
          <a:p>
            <a:pPr fontAlgn="auto">
              <a:spcAft>
                <a:spcPts val="0"/>
              </a:spcAft>
              <a:buFont typeface="Arial"/>
              <a:buChar char="•"/>
              <a:defRPr/>
            </a:pPr>
            <a:r>
              <a:rPr lang="en-US" dirty="0" smtClean="0"/>
              <a:t>Interpret </a:t>
            </a:r>
            <a:r>
              <a:rPr lang="en-US" dirty="0"/>
              <a:t>a </a:t>
            </a:r>
            <a:r>
              <a:rPr lang="en-US" dirty="0" err="1"/>
              <a:t>wayfinding</a:t>
            </a:r>
            <a:r>
              <a:rPr lang="en-US" dirty="0"/>
              <a:t> system and the decision points.</a:t>
            </a:r>
          </a:p>
          <a:p>
            <a:pPr fontAlgn="auto">
              <a:spcAft>
                <a:spcPts val="0"/>
              </a:spcAft>
              <a:buFont typeface="Arial"/>
              <a:buChar char="•"/>
              <a:defRPr/>
            </a:pPr>
            <a:r>
              <a:rPr lang="en-US" dirty="0"/>
              <a:t>Understand the process to go through (questions to ask, resources to search for) to determine whether or not to accept this type of a project.</a:t>
            </a:r>
          </a:p>
          <a:p>
            <a:pPr fontAlgn="auto">
              <a:spcAft>
                <a:spcPts val="0"/>
              </a:spcAft>
              <a:buFont typeface="Arial"/>
              <a:buChar char="•"/>
              <a:defRPr/>
            </a:pPr>
            <a:r>
              <a:rPr lang="en-US" dirty="0" smtClean="0"/>
              <a:t>Learn </a:t>
            </a:r>
            <a:r>
              <a:rPr lang="en-US" dirty="0"/>
              <a:t>how to deliver </a:t>
            </a:r>
            <a:r>
              <a:rPr lang="en-US" dirty="0" err="1"/>
              <a:t>wayfinding</a:t>
            </a:r>
            <a:r>
              <a:rPr lang="en-US" dirty="0"/>
              <a:t> proposals with product quotes within 100 hours of the completed site survey</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Wayfinding</a:t>
            </a:r>
          </a:p>
        </p:txBody>
      </p:sp>
      <p:sp>
        <p:nvSpPr>
          <p:cNvPr id="7" name="Content Placeholder 6"/>
          <p:cNvSpPr>
            <a:spLocks noGrp="1"/>
          </p:cNvSpPr>
          <p:nvPr>
            <p:ph sz="quarter" idx="4"/>
          </p:nvPr>
        </p:nvSpPr>
        <p:spPr>
          <a:xfrm>
            <a:off x="4645025" y="1960563"/>
            <a:ext cx="4041775" cy="3795712"/>
          </a:xfrm>
        </p:spPr>
        <p:txBody>
          <a:bodyPr rtlCol="0">
            <a:normAutofit fontScale="92500" lnSpcReduction="10000"/>
          </a:bodyPr>
          <a:lstStyle/>
          <a:p>
            <a:pPr fontAlgn="auto">
              <a:spcAft>
                <a:spcPts val="0"/>
              </a:spcAft>
              <a:buFont typeface="Arial"/>
              <a:buChar char="•"/>
              <a:defRPr/>
            </a:pPr>
            <a:r>
              <a:rPr lang="en-US" dirty="0"/>
              <a:t>An </a:t>
            </a:r>
            <a:r>
              <a:rPr lang="en-US" u="sng" dirty="0"/>
              <a:t>effective</a:t>
            </a:r>
            <a:r>
              <a:rPr lang="en-US" dirty="0"/>
              <a:t> </a:t>
            </a:r>
            <a:r>
              <a:rPr lang="en-US" dirty="0" err="1"/>
              <a:t>wayfinding</a:t>
            </a:r>
            <a:r>
              <a:rPr lang="en-US" dirty="0"/>
              <a:t> system will provide both the frequent and infrequent user the easiest and most direct route towards their target destination. </a:t>
            </a:r>
            <a:endParaRPr lang="en-US" dirty="0" smtClean="0"/>
          </a:p>
          <a:p>
            <a:pPr marL="0" indent="0" fontAlgn="auto">
              <a:spcAft>
                <a:spcPts val="0"/>
              </a:spcAft>
              <a:buFont typeface="Arial"/>
              <a:buNone/>
              <a:defRPr/>
            </a:pPr>
            <a:endParaRPr lang="en-US" b="1" dirty="0"/>
          </a:p>
          <a:p>
            <a:pPr fontAlgn="auto">
              <a:spcAft>
                <a:spcPts val="0"/>
              </a:spcAft>
              <a:buFont typeface="Arial"/>
              <a:buChar char="•"/>
              <a:defRPr/>
            </a:pPr>
            <a:r>
              <a:rPr lang="en-US" dirty="0" smtClean="0"/>
              <a:t>An </a:t>
            </a:r>
            <a:r>
              <a:rPr lang="en-US" u="sng" dirty="0"/>
              <a:t>ineffective</a:t>
            </a:r>
            <a:r>
              <a:rPr lang="en-US" dirty="0"/>
              <a:t> system can confuse and frustrate users and can cause pedestrian traffic problems. </a:t>
            </a:r>
            <a:endParaRPr lang="en-US" b="1" dirty="0"/>
          </a:p>
          <a:p>
            <a:pPr marL="0" indent="0" fontAlgn="auto">
              <a:spcAft>
                <a:spcPts val="0"/>
              </a:spcAft>
              <a:buFont typeface="Arial"/>
              <a:buNone/>
              <a:defRPr/>
            </a:pPr>
            <a:endParaRPr lang="en-US" dirty="0"/>
          </a:p>
        </p:txBody>
      </p:sp>
      <p:pic>
        <p:nvPicPr>
          <p:cNvPr id="19461" name="Picture 2"/>
          <p:cNvPicPr>
            <a:picLocks noGrp="1" noChangeAspect="1" noChangeArrowheads="1"/>
          </p:cNvPicPr>
          <p:nvPr>
            <p:ph sz="half" idx="2"/>
          </p:nvPr>
        </p:nvPicPr>
        <p:blipFill>
          <a:blip r:embed="rId3"/>
          <a:srcRect/>
          <a:stretch>
            <a:fillRect/>
          </a:stretch>
        </p:blipFill>
        <p:spPr>
          <a:xfrm>
            <a:off x="338138" y="1801813"/>
            <a:ext cx="4187825" cy="413861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Brain Teaser!</a:t>
            </a:r>
          </a:p>
        </p:txBody>
      </p:sp>
      <p:pic>
        <p:nvPicPr>
          <p:cNvPr id="21506" name="Picture 3"/>
          <p:cNvPicPr>
            <a:picLocks noChangeAspect="1" noChangeArrowheads="1"/>
          </p:cNvPicPr>
          <p:nvPr/>
        </p:nvPicPr>
        <p:blipFill>
          <a:blip r:embed="rId3"/>
          <a:srcRect/>
          <a:stretch>
            <a:fillRect/>
          </a:stretch>
        </p:blipFill>
        <p:spPr bwMode="auto">
          <a:xfrm>
            <a:off x="252413" y="1912938"/>
            <a:ext cx="8532812"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3600" b="1" smtClean="0"/>
              <a:t>Planning an Effective Wayfinding System</a:t>
            </a:r>
          </a:p>
        </p:txBody>
      </p:sp>
      <p:sp>
        <p:nvSpPr>
          <p:cNvPr id="3" name="Content Placeholder 2"/>
          <p:cNvSpPr>
            <a:spLocks noGrp="1"/>
          </p:cNvSpPr>
          <p:nvPr>
            <p:ph sz="half" idx="1"/>
          </p:nvPr>
        </p:nvSpPr>
        <p:spPr>
          <a:xfrm>
            <a:off x="457200" y="1600200"/>
            <a:ext cx="4405313" cy="4346575"/>
          </a:xfrm>
        </p:spPr>
        <p:txBody>
          <a:bodyPr rtlCol="0">
            <a:normAutofit lnSpcReduction="10000"/>
          </a:bodyPr>
          <a:lstStyle/>
          <a:p>
            <a:pPr fontAlgn="auto">
              <a:spcAft>
                <a:spcPts val="0"/>
              </a:spcAft>
              <a:buFont typeface="Arial"/>
              <a:buChar char="•"/>
              <a:defRPr/>
            </a:pPr>
            <a:r>
              <a:rPr lang="en-US" dirty="0" smtClean="0"/>
              <a:t>Create identity</a:t>
            </a:r>
          </a:p>
          <a:p>
            <a:pPr fontAlgn="auto">
              <a:spcAft>
                <a:spcPts val="0"/>
              </a:spcAft>
              <a:buFont typeface="Arial"/>
              <a:buChar char="•"/>
              <a:defRPr/>
            </a:pPr>
            <a:r>
              <a:rPr lang="en-US" dirty="0" smtClean="0"/>
              <a:t>Provide orientation cues</a:t>
            </a:r>
          </a:p>
          <a:p>
            <a:pPr fontAlgn="auto">
              <a:spcAft>
                <a:spcPts val="0"/>
              </a:spcAft>
              <a:buFont typeface="Arial"/>
              <a:buChar char="•"/>
              <a:defRPr/>
            </a:pPr>
            <a:r>
              <a:rPr lang="en-US" dirty="0" smtClean="0"/>
              <a:t>Create well-structured paths</a:t>
            </a:r>
          </a:p>
          <a:p>
            <a:pPr fontAlgn="auto">
              <a:spcAft>
                <a:spcPts val="0"/>
              </a:spcAft>
              <a:buFont typeface="Arial"/>
              <a:buChar char="•"/>
              <a:defRPr/>
            </a:pPr>
            <a:r>
              <a:rPr lang="en-US" dirty="0" smtClean="0"/>
              <a:t>Create regions</a:t>
            </a:r>
          </a:p>
          <a:p>
            <a:pPr fontAlgn="auto">
              <a:spcAft>
                <a:spcPts val="0"/>
              </a:spcAft>
              <a:buFont typeface="Arial"/>
              <a:buChar char="•"/>
              <a:defRPr/>
            </a:pPr>
            <a:r>
              <a:rPr lang="en-US" dirty="0" smtClean="0"/>
              <a:t>Limit choices</a:t>
            </a:r>
          </a:p>
          <a:p>
            <a:pPr fontAlgn="auto">
              <a:spcAft>
                <a:spcPts val="0"/>
              </a:spcAft>
              <a:buFont typeface="Arial"/>
              <a:buChar char="•"/>
              <a:defRPr/>
            </a:pPr>
            <a:r>
              <a:rPr lang="en-US" dirty="0" smtClean="0"/>
              <a:t>Provide a map</a:t>
            </a:r>
          </a:p>
          <a:p>
            <a:pPr fontAlgn="auto">
              <a:spcAft>
                <a:spcPts val="0"/>
              </a:spcAft>
              <a:buFont typeface="Arial"/>
              <a:buChar char="•"/>
              <a:defRPr/>
            </a:pPr>
            <a:r>
              <a:rPr lang="en-US" dirty="0" smtClean="0"/>
              <a:t>Provide signs at decision points</a:t>
            </a:r>
          </a:p>
          <a:p>
            <a:pPr fontAlgn="auto">
              <a:spcAft>
                <a:spcPts val="0"/>
              </a:spcAft>
              <a:buFont typeface="Arial"/>
              <a:buChar char="•"/>
              <a:defRPr/>
            </a:pPr>
            <a:endParaRPr lang="en-US" dirty="0"/>
          </a:p>
        </p:txBody>
      </p:sp>
      <p:pic>
        <p:nvPicPr>
          <p:cNvPr id="23555" name="Picture 9"/>
          <p:cNvPicPr>
            <a:picLocks noGrp="1" noChangeAspect="1" noChangeArrowheads="1"/>
          </p:cNvPicPr>
          <p:nvPr>
            <p:ph sz="half" idx="2"/>
          </p:nvPr>
        </p:nvPicPr>
        <p:blipFill>
          <a:blip r:embed="rId3"/>
          <a:srcRect/>
          <a:stretch>
            <a:fillRect/>
          </a:stretch>
        </p:blipFill>
        <p:spPr>
          <a:xfrm>
            <a:off x="4821238" y="1411288"/>
            <a:ext cx="3692525" cy="43465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solidFill>
                  <a:srgbClr val="FF0000"/>
                </a:solidFill>
              </a:rPr>
              <a:t>Decision Points</a:t>
            </a:r>
          </a:p>
        </p:txBody>
      </p:sp>
      <p:sp>
        <p:nvSpPr>
          <p:cNvPr id="25602" name="Content Placeholder 2"/>
          <p:cNvSpPr>
            <a:spLocks noGrp="1"/>
          </p:cNvSpPr>
          <p:nvPr>
            <p:ph idx="1"/>
          </p:nvPr>
        </p:nvSpPr>
        <p:spPr>
          <a:xfrm>
            <a:off x="457200" y="1600200"/>
            <a:ext cx="8229600" cy="4394200"/>
          </a:xfrm>
        </p:spPr>
        <p:txBody>
          <a:bodyPr/>
          <a:lstStyle/>
          <a:p>
            <a:r>
              <a:rPr lang="en-US" i="1" smtClean="0"/>
              <a:t>Will a wrong decision be made if the directional sign is </a:t>
            </a:r>
            <a:r>
              <a:rPr lang="en-US" i="1" u="sng" smtClean="0"/>
              <a:t>not</a:t>
            </a:r>
            <a:r>
              <a:rPr lang="en-US" i="1" smtClean="0"/>
              <a:t> placed here?</a:t>
            </a:r>
          </a:p>
          <a:p>
            <a:endParaRPr lang="en-US" i="1" smtClean="0"/>
          </a:p>
          <a:p>
            <a:r>
              <a:rPr lang="en-US" i="1" smtClean="0"/>
              <a:t>What destinations or information </a:t>
            </a:r>
            <a:r>
              <a:rPr lang="en-US" i="1" u="sng" smtClean="0"/>
              <a:t>should</a:t>
            </a:r>
            <a:r>
              <a:rPr lang="en-US" i="1" smtClean="0"/>
              <a:t> be included to ensure a good decision is made?</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Pictograms</a:t>
            </a:r>
          </a:p>
        </p:txBody>
      </p:sp>
      <p:sp>
        <p:nvSpPr>
          <p:cNvPr id="5" name="Content Placeholder 4"/>
          <p:cNvSpPr>
            <a:spLocks noGrp="1"/>
          </p:cNvSpPr>
          <p:nvPr>
            <p:ph sz="half" idx="2"/>
          </p:nvPr>
        </p:nvSpPr>
        <p:spPr>
          <a:xfrm>
            <a:off x="4648200" y="1600200"/>
            <a:ext cx="4038600" cy="4346575"/>
          </a:xfrm>
        </p:spPr>
        <p:txBody>
          <a:bodyPr rtlCol="0">
            <a:normAutofit/>
          </a:bodyPr>
          <a:lstStyle/>
          <a:p>
            <a:pPr marL="0" indent="0" fontAlgn="auto">
              <a:spcAft>
                <a:spcPts val="0"/>
              </a:spcAft>
              <a:buFont typeface="Arial"/>
              <a:buNone/>
              <a:defRPr/>
            </a:pPr>
            <a:endParaRPr lang="en-US" dirty="0" smtClean="0"/>
          </a:p>
          <a:p>
            <a:pPr marL="0" indent="0" fontAlgn="auto">
              <a:spcAft>
                <a:spcPts val="0"/>
              </a:spcAft>
              <a:buFont typeface="Arial"/>
              <a:buNone/>
              <a:defRPr/>
            </a:pPr>
            <a:endParaRPr lang="en-US" dirty="0"/>
          </a:p>
          <a:p>
            <a:pPr marL="0" indent="0" fontAlgn="auto">
              <a:spcAft>
                <a:spcPts val="0"/>
              </a:spcAft>
              <a:buFont typeface="Arial"/>
              <a:buNone/>
              <a:defRPr/>
            </a:pPr>
            <a:r>
              <a:rPr lang="en-US" i="1" dirty="0" smtClean="0"/>
              <a:t>Every </a:t>
            </a:r>
            <a:r>
              <a:rPr lang="en-US" i="1" dirty="0" err="1" smtClean="0"/>
              <a:t>wayfinding</a:t>
            </a:r>
            <a:r>
              <a:rPr lang="en-US" i="1" dirty="0" smtClean="0"/>
              <a:t> system will include specifications of the Universal Language </a:t>
            </a:r>
          </a:p>
          <a:p>
            <a:pPr fontAlgn="auto">
              <a:spcAft>
                <a:spcPts val="0"/>
              </a:spcAft>
              <a:buFont typeface="Arial"/>
              <a:buChar char="•"/>
              <a:defRPr/>
            </a:pPr>
            <a:endParaRPr lang="en-US" dirty="0"/>
          </a:p>
          <a:p>
            <a:pPr fontAlgn="auto">
              <a:spcAft>
                <a:spcPts val="0"/>
              </a:spcAft>
              <a:buFont typeface="Arial"/>
              <a:buChar char="•"/>
              <a:defRPr/>
            </a:pPr>
            <a:endParaRPr lang="en-US" dirty="0"/>
          </a:p>
        </p:txBody>
      </p:sp>
      <p:pic>
        <p:nvPicPr>
          <p:cNvPr id="27652" name="Picture 16"/>
          <p:cNvPicPr>
            <a:picLocks noChangeAspect="1" noChangeArrowheads="1"/>
          </p:cNvPicPr>
          <p:nvPr/>
        </p:nvPicPr>
        <p:blipFill>
          <a:blip r:embed="rId3"/>
          <a:srcRect/>
          <a:stretch>
            <a:fillRect/>
          </a:stretch>
        </p:blipFill>
        <p:spPr bwMode="auto">
          <a:xfrm>
            <a:off x="457200" y="1417638"/>
            <a:ext cx="3398838" cy="424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Typical Wayfinding Signage</a:t>
            </a:r>
          </a:p>
        </p:txBody>
      </p:sp>
      <p:sp>
        <p:nvSpPr>
          <p:cNvPr id="29698" name="Content Placeholder 2"/>
          <p:cNvSpPr>
            <a:spLocks noGrp="1"/>
          </p:cNvSpPr>
          <p:nvPr>
            <p:ph sz="half" idx="1"/>
          </p:nvPr>
        </p:nvSpPr>
        <p:spPr>
          <a:xfrm>
            <a:off x="457200" y="1600200"/>
            <a:ext cx="4038600" cy="3686175"/>
          </a:xfrm>
        </p:spPr>
        <p:txBody>
          <a:bodyPr/>
          <a:lstStyle/>
          <a:p>
            <a:endParaRPr lang="en-US" smtClean="0"/>
          </a:p>
          <a:p>
            <a:r>
              <a:rPr lang="en-US" smtClean="0"/>
              <a:t>Highway Signs</a:t>
            </a:r>
          </a:p>
          <a:p>
            <a:r>
              <a:rPr lang="en-US" smtClean="0"/>
              <a:t>Site Identification Signs</a:t>
            </a:r>
          </a:p>
          <a:p>
            <a:r>
              <a:rPr lang="en-US" smtClean="0"/>
              <a:t>Parking Area Signs</a:t>
            </a:r>
          </a:p>
          <a:p>
            <a:r>
              <a:rPr lang="en-US" smtClean="0"/>
              <a:t>Exterior Building </a:t>
            </a:r>
          </a:p>
          <a:p>
            <a:r>
              <a:rPr lang="en-US" smtClean="0"/>
              <a:t>Interior Building</a:t>
            </a:r>
          </a:p>
        </p:txBody>
      </p:sp>
      <p:pic>
        <p:nvPicPr>
          <p:cNvPr id="29699" name="Picture 2" descr="C:\Users\mmulligan\AppData\Local\Microsoft\Windows\Temporary Internet Files\Content.IE5\0GSQCVBJ\MP900321197[1].jpg"/>
          <p:cNvPicPr>
            <a:picLocks noGrp="1" noChangeAspect="1" noChangeArrowheads="1"/>
          </p:cNvPicPr>
          <p:nvPr>
            <p:ph sz="half" idx="2"/>
          </p:nvPr>
        </p:nvPicPr>
        <p:blipFill>
          <a:blip r:embed="rId3"/>
          <a:srcRect/>
          <a:stretch>
            <a:fillRect/>
          </a:stretch>
        </p:blipFill>
        <p:spPr>
          <a:xfrm>
            <a:off x="5362575" y="1628775"/>
            <a:ext cx="2609850" cy="3657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Case Study: DFW International Airport</a:t>
            </a:r>
            <a:endParaRPr lang="en-US" dirty="0"/>
          </a:p>
        </p:txBody>
      </p:sp>
      <p:pic>
        <p:nvPicPr>
          <p:cNvPr id="31746" name="Picture 3"/>
          <p:cNvPicPr>
            <a:picLocks noGrp="1" noChangeAspect="1" noChangeArrowheads="1"/>
          </p:cNvPicPr>
          <p:nvPr>
            <p:ph idx="1"/>
          </p:nvPr>
        </p:nvPicPr>
        <p:blipFill>
          <a:blip r:embed="rId3"/>
          <a:srcRect/>
          <a:stretch>
            <a:fillRect/>
          </a:stretch>
        </p:blipFill>
        <p:spPr>
          <a:xfrm>
            <a:off x="1371600" y="1452563"/>
            <a:ext cx="6330950" cy="414496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S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FS_PPT_template</Template>
  <TotalTime>1921</TotalTime>
  <Words>4360</Words>
  <Application>Microsoft Office PowerPoint</Application>
  <PresentationFormat>On-screen Show (4:3)</PresentationFormat>
  <Paragraphs>285</Paragraphs>
  <Slides>27</Slides>
  <Notes>24</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27</vt:i4>
      </vt:variant>
    </vt:vector>
  </HeadingPairs>
  <TitlesOfParts>
    <vt:vector size="31" baseType="lpstr">
      <vt:lpstr>Calibri</vt:lpstr>
      <vt:lpstr>Arial</vt:lpstr>
      <vt:lpstr>Wingdings</vt:lpstr>
      <vt:lpstr>FS_PPT_template</vt:lpstr>
      <vt:lpstr>Wayfinding Solutions</vt:lpstr>
      <vt:lpstr>Objectives</vt:lpstr>
      <vt:lpstr>Wayfinding</vt:lpstr>
      <vt:lpstr>Brain Teaser!</vt:lpstr>
      <vt:lpstr>Planning an Effective Wayfinding System</vt:lpstr>
      <vt:lpstr>Decision Points</vt:lpstr>
      <vt:lpstr>Pictograms</vt:lpstr>
      <vt:lpstr>Typical Wayfinding Signage</vt:lpstr>
      <vt:lpstr>Case Study: DFW International Airport</vt:lpstr>
      <vt:lpstr>Wayfinding and Accessibility</vt:lpstr>
      <vt:lpstr>Design Elements</vt:lpstr>
      <vt:lpstr>Design Elements</vt:lpstr>
      <vt:lpstr>Wayfinding Bidding Process</vt:lpstr>
      <vt:lpstr>Questions to Ask the Customer</vt:lpstr>
      <vt:lpstr>Ask Yourself:</vt:lpstr>
      <vt:lpstr>The Site Survey</vt:lpstr>
      <vt:lpstr>Slide 17</vt:lpstr>
      <vt:lpstr>Slide 18</vt:lpstr>
      <vt:lpstr>Slide 19</vt:lpstr>
      <vt:lpstr>Slide 20</vt:lpstr>
      <vt:lpstr>Slide 21</vt:lpstr>
      <vt:lpstr>Recommending Sign Packages</vt:lpstr>
      <vt:lpstr>  Sign Bid Package</vt:lpstr>
      <vt:lpstr>Site Plan Activities</vt:lpstr>
      <vt:lpstr>Slide 25</vt:lpstr>
      <vt:lpstr>Slide 26</vt:lpstr>
      <vt:lpstr>Objectives</vt:lpstr>
    </vt:vector>
  </TitlesOfParts>
  <Company>FII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Wayfinding Projects and Processing Project Quotes</dc:title>
  <dc:creator>Marie Mulligan</dc:creator>
  <cp:lastModifiedBy>Marie</cp:lastModifiedBy>
  <cp:revision>67</cp:revision>
  <cp:lastPrinted>2012-05-01T21:29:56Z</cp:lastPrinted>
  <dcterms:created xsi:type="dcterms:W3CDTF">2012-04-19T15:02:07Z</dcterms:created>
  <dcterms:modified xsi:type="dcterms:W3CDTF">2013-08-25T17:24:14Z</dcterms:modified>
</cp:coreProperties>
</file>