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98" autoAdjust="0"/>
  </p:normalViewPr>
  <p:slideViewPr>
    <p:cSldViewPr>
      <p:cViewPr varScale="1">
        <p:scale>
          <a:sx n="82" d="100"/>
          <a:sy n="82" d="100"/>
        </p:scale>
        <p:origin x="245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F86B9-61EC-4B14-BBDE-923870FB3109}" type="doc">
      <dgm:prSet loTypeId="urn:microsoft.com/office/officeart/2005/8/layout/matrix2" loCatId="matrix" qsTypeId="urn:microsoft.com/office/officeart/2005/8/quickstyle/simple1#1" qsCatId="simple" csTypeId="urn:microsoft.com/office/officeart/2005/8/colors/accent1_2#1" csCatId="accent1" phldr="0"/>
      <dgm:spPr/>
      <dgm:t>
        <a:bodyPr/>
        <a:lstStyle/>
        <a:p>
          <a:endParaRPr lang="en-US"/>
        </a:p>
      </dgm:t>
    </dgm:pt>
    <dgm:pt modelId="{B82F50EB-CE92-4A2D-8320-E47E64F0ECA1}">
      <dgm:prSet phldrT="[Text]" phldr="1"/>
      <dgm:spPr/>
      <dgm:t>
        <a:bodyPr/>
        <a:lstStyle/>
        <a:p>
          <a:endParaRPr lang="en-US" dirty="0"/>
        </a:p>
      </dgm:t>
    </dgm:pt>
    <dgm:pt modelId="{EC1092CD-9CCB-4BC4-A008-918A430A1A0A}" type="parTrans" cxnId="{40555FD3-F87C-445E-B9AC-C3B3FE1AE161}">
      <dgm:prSet/>
      <dgm:spPr/>
      <dgm:t>
        <a:bodyPr/>
        <a:lstStyle/>
        <a:p>
          <a:endParaRPr lang="en-US"/>
        </a:p>
      </dgm:t>
    </dgm:pt>
    <dgm:pt modelId="{9C0A246E-EF1E-477C-8B51-AE46B90374AA}" type="sibTrans" cxnId="{40555FD3-F87C-445E-B9AC-C3B3FE1AE161}">
      <dgm:prSet/>
      <dgm:spPr/>
      <dgm:t>
        <a:bodyPr/>
        <a:lstStyle/>
        <a:p>
          <a:endParaRPr lang="en-US"/>
        </a:p>
      </dgm:t>
    </dgm:pt>
    <dgm:pt modelId="{7CA60792-8699-4813-9D6C-7CA623EBB192}">
      <dgm:prSet phldrT="[Text]" phldr="1"/>
      <dgm:spPr/>
      <dgm:t>
        <a:bodyPr/>
        <a:lstStyle/>
        <a:p>
          <a:endParaRPr lang="en-US" dirty="0"/>
        </a:p>
      </dgm:t>
    </dgm:pt>
    <dgm:pt modelId="{4345F4E2-8496-4A2D-91AC-94FBE13C0EF0}" type="parTrans" cxnId="{0D480F2D-F334-4B5E-AE51-5C8EE233A2E8}">
      <dgm:prSet/>
      <dgm:spPr/>
      <dgm:t>
        <a:bodyPr/>
        <a:lstStyle/>
        <a:p>
          <a:endParaRPr lang="en-US"/>
        </a:p>
      </dgm:t>
    </dgm:pt>
    <dgm:pt modelId="{3DAFA834-9C22-4528-9BCA-D8608FC7A424}" type="sibTrans" cxnId="{0D480F2D-F334-4B5E-AE51-5C8EE233A2E8}">
      <dgm:prSet/>
      <dgm:spPr/>
      <dgm:t>
        <a:bodyPr/>
        <a:lstStyle/>
        <a:p>
          <a:endParaRPr lang="en-US"/>
        </a:p>
      </dgm:t>
    </dgm:pt>
    <dgm:pt modelId="{70CCF9B7-AFA6-48F4-8B62-1DA8CB1F71A6}">
      <dgm:prSet phldrT="[Text]" phldr="1"/>
      <dgm:spPr/>
      <dgm:t>
        <a:bodyPr/>
        <a:lstStyle/>
        <a:p>
          <a:endParaRPr lang="en-US" dirty="0"/>
        </a:p>
      </dgm:t>
    </dgm:pt>
    <dgm:pt modelId="{BA6F9B40-72D8-4946-B9D0-E1B2185DBE8A}" type="parTrans" cxnId="{3B93C060-EBD7-4BFF-8E9C-D7215BC9884A}">
      <dgm:prSet/>
      <dgm:spPr/>
      <dgm:t>
        <a:bodyPr/>
        <a:lstStyle/>
        <a:p>
          <a:endParaRPr lang="en-US"/>
        </a:p>
      </dgm:t>
    </dgm:pt>
    <dgm:pt modelId="{B27689B0-5A34-4BA1-8E5C-69CFA2645BF2}" type="sibTrans" cxnId="{3B93C060-EBD7-4BFF-8E9C-D7215BC9884A}">
      <dgm:prSet/>
      <dgm:spPr/>
      <dgm:t>
        <a:bodyPr/>
        <a:lstStyle/>
        <a:p>
          <a:endParaRPr lang="en-US"/>
        </a:p>
      </dgm:t>
    </dgm:pt>
    <dgm:pt modelId="{75C9C9DA-70B4-4F44-A7CF-D6D269181D17}">
      <dgm:prSet phldrT="[Text]" phldr="1"/>
      <dgm:spPr/>
      <dgm:t>
        <a:bodyPr/>
        <a:lstStyle/>
        <a:p>
          <a:endParaRPr lang="en-US" dirty="0"/>
        </a:p>
      </dgm:t>
    </dgm:pt>
    <dgm:pt modelId="{28082883-22F3-4A9F-BF22-46CD9811F22F}" type="parTrans" cxnId="{3B3B8969-0B9F-432A-9DE6-B68FC2C7FFDC}">
      <dgm:prSet/>
      <dgm:spPr/>
      <dgm:t>
        <a:bodyPr/>
        <a:lstStyle/>
        <a:p>
          <a:endParaRPr lang="en-US"/>
        </a:p>
      </dgm:t>
    </dgm:pt>
    <dgm:pt modelId="{035AE3B7-9F4D-4A6C-9D12-9FA598470DF5}" type="sibTrans" cxnId="{3B3B8969-0B9F-432A-9DE6-B68FC2C7FFDC}">
      <dgm:prSet/>
      <dgm:spPr/>
      <dgm:t>
        <a:bodyPr/>
        <a:lstStyle/>
        <a:p>
          <a:endParaRPr lang="en-US"/>
        </a:p>
      </dgm:t>
    </dgm:pt>
    <dgm:pt modelId="{75C8DA2C-9C8B-4D84-A4CD-CBE93A592D85}" type="pres">
      <dgm:prSet presAssocID="{4AFF86B9-61EC-4B14-BBDE-923870FB3109}" presName="matrix" presStyleCnt="0">
        <dgm:presLayoutVars>
          <dgm:chMax val="1"/>
          <dgm:dir/>
          <dgm:resizeHandles val="exact"/>
        </dgm:presLayoutVars>
      </dgm:prSet>
      <dgm:spPr/>
    </dgm:pt>
    <dgm:pt modelId="{CF80C242-250C-46C6-9C18-661E80362AD5}" type="pres">
      <dgm:prSet presAssocID="{4AFF86B9-61EC-4B14-BBDE-923870FB3109}" presName="axisShape" presStyleLbl="bgShp" presStyleIdx="0" presStyleCnt="1"/>
      <dgm:spPr/>
    </dgm:pt>
    <dgm:pt modelId="{1329A319-9FF9-4ACF-BB6C-B69DA3EDE563}" type="pres">
      <dgm:prSet presAssocID="{4AFF86B9-61EC-4B14-BBDE-923870FB3109}" presName="rect1" presStyleLbl="node1" presStyleIdx="0" presStyleCnt="4">
        <dgm:presLayoutVars>
          <dgm:chMax val="0"/>
          <dgm:chPref val="0"/>
          <dgm:bulletEnabled val="1"/>
        </dgm:presLayoutVars>
      </dgm:prSet>
      <dgm:spPr/>
    </dgm:pt>
    <dgm:pt modelId="{8304BA57-23BD-41C5-8114-36E65C1E43E0}" type="pres">
      <dgm:prSet presAssocID="{4AFF86B9-61EC-4B14-BBDE-923870FB3109}" presName="rect2" presStyleLbl="node1" presStyleIdx="1" presStyleCnt="4">
        <dgm:presLayoutVars>
          <dgm:chMax val="0"/>
          <dgm:chPref val="0"/>
          <dgm:bulletEnabled val="1"/>
        </dgm:presLayoutVars>
      </dgm:prSet>
      <dgm:spPr/>
    </dgm:pt>
    <dgm:pt modelId="{94BBFB8B-11B0-4AB7-AB61-D7C1D9E312AA}" type="pres">
      <dgm:prSet presAssocID="{4AFF86B9-61EC-4B14-BBDE-923870FB3109}" presName="rect3" presStyleLbl="node1" presStyleIdx="2" presStyleCnt="4">
        <dgm:presLayoutVars>
          <dgm:chMax val="0"/>
          <dgm:chPref val="0"/>
          <dgm:bulletEnabled val="1"/>
        </dgm:presLayoutVars>
      </dgm:prSet>
      <dgm:spPr/>
    </dgm:pt>
    <dgm:pt modelId="{84048D8D-7A2E-4E53-887A-D7FAD55ABD33}" type="pres">
      <dgm:prSet presAssocID="{4AFF86B9-61EC-4B14-BBDE-923870FB3109}" presName="rect4" presStyleLbl="node1" presStyleIdx="3" presStyleCnt="4">
        <dgm:presLayoutVars>
          <dgm:chMax val="0"/>
          <dgm:chPref val="0"/>
          <dgm:bulletEnabled val="1"/>
        </dgm:presLayoutVars>
      </dgm:prSet>
      <dgm:spPr/>
    </dgm:pt>
  </dgm:ptLst>
  <dgm:cxnLst>
    <dgm:cxn modelId="{0D480F2D-F334-4B5E-AE51-5C8EE233A2E8}" srcId="{4AFF86B9-61EC-4B14-BBDE-923870FB3109}" destId="{7CA60792-8699-4813-9D6C-7CA623EBB192}" srcOrd="1" destOrd="0" parTransId="{4345F4E2-8496-4A2D-91AC-94FBE13C0EF0}" sibTransId="{3DAFA834-9C22-4528-9BCA-D8608FC7A424}"/>
    <dgm:cxn modelId="{3B93C060-EBD7-4BFF-8E9C-D7215BC9884A}" srcId="{4AFF86B9-61EC-4B14-BBDE-923870FB3109}" destId="{70CCF9B7-AFA6-48F4-8B62-1DA8CB1F71A6}" srcOrd="2" destOrd="0" parTransId="{BA6F9B40-72D8-4946-B9D0-E1B2185DBE8A}" sibTransId="{B27689B0-5A34-4BA1-8E5C-69CFA2645BF2}"/>
    <dgm:cxn modelId="{E6CF1962-CB34-4D85-A12B-F506E7A518ED}" type="presOf" srcId="{4AFF86B9-61EC-4B14-BBDE-923870FB3109}" destId="{75C8DA2C-9C8B-4D84-A4CD-CBE93A592D85}" srcOrd="0" destOrd="0" presId="urn:microsoft.com/office/officeart/2005/8/layout/matrix2"/>
    <dgm:cxn modelId="{3B3B8969-0B9F-432A-9DE6-B68FC2C7FFDC}" srcId="{4AFF86B9-61EC-4B14-BBDE-923870FB3109}" destId="{75C9C9DA-70B4-4F44-A7CF-D6D269181D17}" srcOrd="3" destOrd="0" parTransId="{28082883-22F3-4A9F-BF22-46CD9811F22F}" sibTransId="{035AE3B7-9F4D-4A6C-9D12-9FA598470DF5}"/>
    <dgm:cxn modelId="{5CB47AB4-2BE0-4F23-90CC-3C71514597B5}" type="presOf" srcId="{B82F50EB-CE92-4A2D-8320-E47E64F0ECA1}" destId="{1329A319-9FF9-4ACF-BB6C-B69DA3EDE563}" srcOrd="0" destOrd="0" presId="urn:microsoft.com/office/officeart/2005/8/layout/matrix2"/>
    <dgm:cxn modelId="{40555FD3-F87C-445E-B9AC-C3B3FE1AE161}" srcId="{4AFF86B9-61EC-4B14-BBDE-923870FB3109}" destId="{B82F50EB-CE92-4A2D-8320-E47E64F0ECA1}" srcOrd="0" destOrd="0" parTransId="{EC1092CD-9CCB-4BC4-A008-918A430A1A0A}" sibTransId="{9C0A246E-EF1E-477C-8B51-AE46B90374AA}"/>
    <dgm:cxn modelId="{42907EE9-DF87-4AF9-8E9B-E0E1FED79FDC}" type="presOf" srcId="{7CA60792-8699-4813-9D6C-7CA623EBB192}" destId="{8304BA57-23BD-41C5-8114-36E65C1E43E0}" srcOrd="0" destOrd="0" presId="urn:microsoft.com/office/officeart/2005/8/layout/matrix2"/>
    <dgm:cxn modelId="{73F0C4EB-1E41-48D8-9F12-B5D720E6F1C9}" type="presOf" srcId="{75C9C9DA-70B4-4F44-A7CF-D6D269181D17}" destId="{84048D8D-7A2E-4E53-887A-D7FAD55ABD33}" srcOrd="0" destOrd="0" presId="urn:microsoft.com/office/officeart/2005/8/layout/matrix2"/>
    <dgm:cxn modelId="{1A753FF5-0AD0-4E7F-B046-F6AC80475C03}" type="presOf" srcId="{70CCF9B7-AFA6-48F4-8B62-1DA8CB1F71A6}" destId="{94BBFB8B-11B0-4AB7-AB61-D7C1D9E312AA}" srcOrd="0" destOrd="0" presId="urn:microsoft.com/office/officeart/2005/8/layout/matrix2"/>
    <dgm:cxn modelId="{4A39FFDA-FB3D-42AE-B31A-5C8B51947A95}" type="presParOf" srcId="{75C8DA2C-9C8B-4D84-A4CD-CBE93A592D85}" destId="{CF80C242-250C-46C6-9C18-661E80362AD5}" srcOrd="0" destOrd="0" presId="urn:microsoft.com/office/officeart/2005/8/layout/matrix2"/>
    <dgm:cxn modelId="{B42D0A49-1A01-489E-A3EF-8843CBDF4E2A}" type="presParOf" srcId="{75C8DA2C-9C8B-4D84-A4CD-CBE93A592D85}" destId="{1329A319-9FF9-4ACF-BB6C-B69DA3EDE563}" srcOrd="1" destOrd="0" presId="urn:microsoft.com/office/officeart/2005/8/layout/matrix2"/>
    <dgm:cxn modelId="{B7DCDF30-9B80-42FA-B7D3-216283E707FD}" type="presParOf" srcId="{75C8DA2C-9C8B-4D84-A4CD-CBE93A592D85}" destId="{8304BA57-23BD-41C5-8114-36E65C1E43E0}" srcOrd="2" destOrd="0" presId="urn:microsoft.com/office/officeart/2005/8/layout/matrix2"/>
    <dgm:cxn modelId="{BDFF7813-447B-4BA8-AB4D-66E43DA6269B}" type="presParOf" srcId="{75C8DA2C-9C8B-4D84-A4CD-CBE93A592D85}" destId="{94BBFB8B-11B0-4AB7-AB61-D7C1D9E312AA}" srcOrd="3" destOrd="0" presId="urn:microsoft.com/office/officeart/2005/8/layout/matrix2"/>
    <dgm:cxn modelId="{A66D64A4-BE2F-4A31-80C5-E409E10A2F21}" type="presParOf" srcId="{75C8DA2C-9C8B-4D84-A4CD-CBE93A592D85}" destId="{84048D8D-7A2E-4E53-887A-D7FAD55ABD3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1CA039-13A8-42DE-921C-685DC1A6EDEF}" type="doc">
      <dgm:prSet loTypeId="urn:microsoft.com/office/officeart/2005/8/layout/matrix1" loCatId="matrix" qsTypeId="urn:microsoft.com/office/officeart/2005/8/quickstyle/simple1#2" qsCatId="simple" csTypeId="urn:microsoft.com/office/officeart/2005/8/colors/accent1_2#2" csCatId="accent1" phldr="1"/>
      <dgm:spPr/>
      <dgm:t>
        <a:bodyPr/>
        <a:lstStyle/>
        <a:p>
          <a:endParaRPr lang="en-US"/>
        </a:p>
      </dgm:t>
    </dgm:pt>
    <dgm:pt modelId="{FCFB8807-5290-4F85-8BD8-342B06A3DB5A}">
      <dgm:prSet phldrT="[Text]" custT="1"/>
      <dgm:spPr/>
      <dgm:t>
        <a:bodyPr/>
        <a:lstStyle/>
        <a:p>
          <a:r>
            <a:rPr lang="en-US" sz="2800" b="0" dirty="0">
              <a:solidFill>
                <a:srgbClr val="C00000"/>
              </a:solidFill>
            </a:rPr>
            <a:t>Annual Convention</a:t>
          </a:r>
        </a:p>
      </dgm:t>
    </dgm:pt>
    <dgm:pt modelId="{6EA4ABCD-9AA0-44DE-8799-17FCFEFA73BB}" type="parTrans" cxnId="{EEBAD57A-2BEC-46B1-B7C1-2890372EDEDD}">
      <dgm:prSet/>
      <dgm:spPr/>
      <dgm:t>
        <a:bodyPr/>
        <a:lstStyle/>
        <a:p>
          <a:endParaRPr lang="en-US"/>
        </a:p>
      </dgm:t>
    </dgm:pt>
    <dgm:pt modelId="{CE9AA938-E5FF-49D4-957D-E1FC0E2332F5}" type="sibTrans" cxnId="{EEBAD57A-2BEC-46B1-B7C1-2890372EDEDD}">
      <dgm:prSet/>
      <dgm:spPr/>
      <dgm:t>
        <a:bodyPr/>
        <a:lstStyle/>
        <a:p>
          <a:endParaRPr lang="en-US"/>
        </a:p>
      </dgm:t>
    </dgm:pt>
    <dgm:pt modelId="{86AC3A56-D797-406E-B22F-8DA247349738}">
      <dgm:prSet phldrT="[Text]"/>
      <dgm:spPr/>
      <dgm:t>
        <a:bodyPr/>
        <a:lstStyle/>
        <a:p>
          <a:r>
            <a:rPr lang="en-US" dirty="0"/>
            <a:t>Seminars &amp; Classes</a:t>
          </a:r>
        </a:p>
      </dgm:t>
    </dgm:pt>
    <dgm:pt modelId="{B7EF44E4-41B3-4C9D-88A2-0C75657ADD49}" type="parTrans" cxnId="{777723EF-606A-40C6-AD61-B28088CD266B}">
      <dgm:prSet/>
      <dgm:spPr/>
      <dgm:t>
        <a:bodyPr/>
        <a:lstStyle/>
        <a:p>
          <a:endParaRPr lang="en-US"/>
        </a:p>
      </dgm:t>
    </dgm:pt>
    <dgm:pt modelId="{F7C1F6CC-1754-4A06-BC52-7E52A5717A34}" type="sibTrans" cxnId="{777723EF-606A-40C6-AD61-B28088CD266B}">
      <dgm:prSet/>
      <dgm:spPr/>
      <dgm:t>
        <a:bodyPr/>
        <a:lstStyle/>
        <a:p>
          <a:endParaRPr lang="en-US"/>
        </a:p>
      </dgm:t>
    </dgm:pt>
    <dgm:pt modelId="{5FEFD282-08E9-4A2B-800D-189C5609F6A8}">
      <dgm:prSet phldrT="[Text]"/>
      <dgm:spPr/>
      <dgm:t>
        <a:bodyPr/>
        <a:lstStyle/>
        <a:p>
          <a:r>
            <a:rPr lang="en-US" dirty="0"/>
            <a:t>Networking Opportunities</a:t>
          </a:r>
        </a:p>
      </dgm:t>
    </dgm:pt>
    <dgm:pt modelId="{510F6268-A6A1-4AD8-86FB-64F44E895DBC}" type="parTrans" cxnId="{D9732EC3-B180-4DCD-926E-755ABD6C9EFA}">
      <dgm:prSet/>
      <dgm:spPr/>
      <dgm:t>
        <a:bodyPr/>
        <a:lstStyle/>
        <a:p>
          <a:endParaRPr lang="en-US"/>
        </a:p>
      </dgm:t>
    </dgm:pt>
    <dgm:pt modelId="{3A3F92BC-1A8D-4C37-94F1-2EBA4C2312C3}" type="sibTrans" cxnId="{D9732EC3-B180-4DCD-926E-755ABD6C9EFA}">
      <dgm:prSet/>
      <dgm:spPr/>
      <dgm:t>
        <a:bodyPr/>
        <a:lstStyle/>
        <a:p>
          <a:endParaRPr lang="en-US"/>
        </a:p>
      </dgm:t>
    </dgm:pt>
    <dgm:pt modelId="{CCEC73AB-3812-4DE8-8791-D9A084ABCCDC}">
      <dgm:prSet phldrT="[Text]"/>
      <dgm:spPr/>
      <dgm:t>
        <a:bodyPr/>
        <a:lstStyle/>
        <a:p>
          <a:r>
            <a:rPr lang="en-US" dirty="0"/>
            <a:t>Motivational Speakers</a:t>
          </a:r>
        </a:p>
      </dgm:t>
    </dgm:pt>
    <dgm:pt modelId="{F23F5C85-2269-429C-AF2E-E1D4C0875A90}" type="parTrans" cxnId="{3DF060DE-7BD9-4E7A-AD28-25A4995B215D}">
      <dgm:prSet/>
      <dgm:spPr/>
      <dgm:t>
        <a:bodyPr/>
        <a:lstStyle/>
        <a:p>
          <a:endParaRPr lang="en-US"/>
        </a:p>
      </dgm:t>
    </dgm:pt>
    <dgm:pt modelId="{0413F59A-19D4-4010-9E70-7771B4299C4E}" type="sibTrans" cxnId="{3DF060DE-7BD9-4E7A-AD28-25A4995B215D}">
      <dgm:prSet/>
      <dgm:spPr/>
      <dgm:t>
        <a:bodyPr/>
        <a:lstStyle/>
        <a:p>
          <a:endParaRPr lang="en-US"/>
        </a:p>
      </dgm:t>
    </dgm:pt>
    <dgm:pt modelId="{63ABFFDF-4019-4222-96A4-66C411F82198}">
      <dgm:prSet phldrT="[Text]"/>
      <dgm:spPr/>
      <dgm:t>
        <a:bodyPr/>
        <a:lstStyle/>
        <a:p>
          <a:r>
            <a:rPr lang="en-US" dirty="0"/>
            <a:t>Extensive Vendor Show</a:t>
          </a:r>
        </a:p>
      </dgm:t>
    </dgm:pt>
    <dgm:pt modelId="{26358F4E-16EA-4761-A0F7-8182EC32882F}" type="parTrans" cxnId="{FD188FDA-550A-4403-BB99-3C14EA659F0B}">
      <dgm:prSet/>
      <dgm:spPr/>
      <dgm:t>
        <a:bodyPr/>
        <a:lstStyle/>
        <a:p>
          <a:endParaRPr lang="en-US"/>
        </a:p>
      </dgm:t>
    </dgm:pt>
    <dgm:pt modelId="{2F199A59-BB97-4A14-83FD-259D739D9BD8}" type="sibTrans" cxnId="{FD188FDA-550A-4403-BB99-3C14EA659F0B}">
      <dgm:prSet/>
      <dgm:spPr/>
      <dgm:t>
        <a:bodyPr/>
        <a:lstStyle/>
        <a:p>
          <a:endParaRPr lang="en-US"/>
        </a:p>
      </dgm:t>
    </dgm:pt>
    <dgm:pt modelId="{26BEC0D5-0581-4726-9139-65BE7A63DE86}" type="pres">
      <dgm:prSet presAssocID="{4F1CA039-13A8-42DE-921C-685DC1A6EDEF}" presName="diagram" presStyleCnt="0">
        <dgm:presLayoutVars>
          <dgm:chMax val="1"/>
          <dgm:dir/>
          <dgm:animLvl val="ctr"/>
          <dgm:resizeHandles val="exact"/>
        </dgm:presLayoutVars>
      </dgm:prSet>
      <dgm:spPr/>
    </dgm:pt>
    <dgm:pt modelId="{4EA6010D-020D-4BF6-94F8-69CF75F2A28B}" type="pres">
      <dgm:prSet presAssocID="{4F1CA039-13A8-42DE-921C-685DC1A6EDEF}" presName="matrix" presStyleCnt="0"/>
      <dgm:spPr/>
    </dgm:pt>
    <dgm:pt modelId="{1C760438-C559-40FB-937B-4C345C15945D}" type="pres">
      <dgm:prSet presAssocID="{4F1CA039-13A8-42DE-921C-685DC1A6EDEF}" presName="tile1" presStyleLbl="node1" presStyleIdx="0" presStyleCnt="4"/>
      <dgm:spPr/>
    </dgm:pt>
    <dgm:pt modelId="{1CCEEA72-F461-4440-A8F7-CC9EACB557E3}" type="pres">
      <dgm:prSet presAssocID="{4F1CA039-13A8-42DE-921C-685DC1A6EDEF}" presName="tile1text" presStyleLbl="node1" presStyleIdx="0" presStyleCnt="4">
        <dgm:presLayoutVars>
          <dgm:chMax val="0"/>
          <dgm:chPref val="0"/>
          <dgm:bulletEnabled val="1"/>
        </dgm:presLayoutVars>
      </dgm:prSet>
      <dgm:spPr/>
    </dgm:pt>
    <dgm:pt modelId="{1168D105-7974-4D8B-A4D7-875B59684744}" type="pres">
      <dgm:prSet presAssocID="{4F1CA039-13A8-42DE-921C-685DC1A6EDEF}" presName="tile2" presStyleLbl="node1" presStyleIdx="1" presStyleCnt="4"/>
      <dgm:spPr/>
    </dgm:pt>
    <dgm:pt modelId="{5895BA91-EB42-4462-8330-9D805AE4662D}" type="pres">
      <dgm:prSet presAssocID="{4F1CA039-13A8-42DE-921C-685DC1A6EDEF}" presName="tile2text" presStyleLbl="node1" presStyleIdx="1" presStyleCnt="4">
        <dgm:presLayoutVars>
          <dgm:chMax val="0"/>
          <dgm:chPref val="0"/>
          <dgm:bulletEnabled val="1"/>
        </dgm:presLayoutVars>
      </dgm:prSet>
      <dgm:spPr/>
    </dgm:pt>
    <dgm:pt modelId="{8AE57349-E476-4E81-ABC3-E669C9B93F02}" type="pres">
      <dgm:prSet presAssocID="{4F1CA039-13A8-42DE-921C-685DC1A6EDEF}" presName="tile3" presStyleLbl="node1" presStyleIdx="2" presStyleCnt="4"/>
      <dgm:spPr/>
    </dgm:pt>
    <dgm:pt modelId="{20A29583-E5CC-4C86-9B7F-B9ABA28F6010}" type="pres">
      <dgm:prSet presAssocID="{4F1CA039-13A8-42DE-921C-685DC1A6EDEF}" presName="tile3text" presStyleLbl="node1" presStyleIdx="2" presStyleCnt="4">
        <dgm:presLayoutVars>
          <dgm:chMax val="0"/>
          <dgm:chPref val="0"/>
          <dgm:bulletEnabled val="1"/>
        </dgm:presLayoutVars>
      </dgm:prSet>
      <dgm:spPr/>
    </dgm:pt>
    <dgm:pt modelId="{FD22CB3E-F6B1-4F25-92EF-D5E4F7C475D2}" type="pres">
      <dgm:prSet presAssocID="{4F1CA039-13A8-42DE-921C-685DC1A6EDEF}" presName="tile4" presStyleLbl="node1" presStyleIdx="3" presStyleCnt="4"/>
      <dgm:spPr/>
    </dgm:pt>
    <dgm:pt modelId="{F701F7AD-2DEF-473B-B167-4202A190C671}" type="pres">
      <dgm:prSet presAssocID="{4F1CA039-13A8-42DE-921C-685DC1A6EDEF}" presName="tile4text" presStyleLbl="node1" presStyleIdx="3" presStyleCnt="4">
        <dgm:presLayoutVars>
          <dgm:chMax val="0"/>
          <dgm:chPref val="0"/>
          <dgm:bulletEnabled val="1"/>
        </dgm:presLayoutVars>
      </dgm:prSet>
      <dgm:spPr/>
    </dgm:pt>
    <dgm:pt modelId="{CCE74AE9-C0DA-44DE-B920-806DD9B93304}" type="pres">
      <dgm:prSet presAssocID="{4F1CA039-13A8-42DE-921C-685DC1A6EDEF}" presName="centerTile" presStyleLbl="fgShp" presStyleIdx="0" presStyleCnt="1" custScaleX="133333">
        <dgm:presLayoutVars>
          <dgm:chMax val="0"/>
          <dgm:chPref val="0"/>
        </dgm:presLayoutVars>
      </dgm:prSet>
      <dgm:spPr/>
    </dgm:pt>
  </dgm:ptLst>
  <dgm:cxnLst>
    <dgm:cxn modelId="{9391A00A-C3B8-4F5E-BD78-82039C455305}" type="presOf" srcId="{CCEC73AB-3812-4DE8-8791-D9A084ABCCDC}" destId="{20A29583-E5CC-4C86-9B7F-B9ABA28F6010}" srcOrd="1" destOrd="0" presId="urn:microsoft.com/office/officeart/2005/8/layout/matrix1"/>
    <dgm:cxn modelId="{CA6E3136-C8CA-4BF8-AFED-51F0B0D4194A}" type="presOf" srcId="{CCEC73AB-3812-4DE8-8791-D9A084ABCCDC}" destId="{8AE57349-E476-4E81-ABC3-E669C9B93F02}" srcOrd="0" destOrd="0" presId="urn:microsoft.com/office/officeart/2005/8/layout/matrix1"/>
    <dgm:cxn modelId="{3C387D5C-D158-4EB4-AF58-209CCB0D6749}" type="presOf" srcId="{86AC3A56-D797-406E-B22F-8DA247349738}" destId="{1C760438-C559-40FB-937B-4C345C15945D}" srcOrd="0" destOrd="0" presId="urn:microsoft.com/office/officeart/2005/8/layout/matrix1"/>
    <dgm:cxn modelId="{14222961-AD64-4931-95CC-AC015BF67276}" type="presOf" srcId="{4F1CA039-13A8-42DE-921C-685DC1A6EDEF}" destId="{26BEC0D5-0581-4726-9139-65BE7A63DE86}" srcOrd="0" destOrd="0" presId="urn:microsoft.com/office/officeart/2005/8/layout/matrix1"/>
    <dgm:cxn modelId="{F2304C56-7C18-46C4-88EF-5FF517544C7A}" type="presOf" srcId="{FCFB8807-5290-4F85-8BD8-342B06A3DB5A}" destId="{CCE74AE9-C0DA-44DE-B920-806DD9B93304}" srcOrd="0" destOrd="0" presId="urn:microsoft.com/office/officeart/2005/8/layout/matrix1"/>
    <dgm:cxn modelId="{EEBAD57A-2BEC-46B1-B7C1-2890372EDEDD}" srcId="{4F1CA039-13A8-42DE-921C-685DC1A6EDEF}" destId="{FCFB8807-5290-4F85-8BD8-342B06A3DB5A}" srcOrd="0" destOrd="0" parTransId="{6EA4ABCD-9AA0-44DE-8799-17FCFEFA73BB}" sibTransId="{CE9AA938-E5FF-49D4-957D-E1FC0E2332F5}"/>
    <dgm:cxn modelId="{72EECC89-8567-4BD7-9417-812B960A113F}" type="presOf" srcId="{86AC3A56-D797-406E-B22F-8DA247349738}" destId="{1CCEEA72-F461-4440-A8F7-CC9EACB557E3}" srcOrd="1" destOrd="0" presId="urn:microsoft.com/office/officeart/2005/8/layout/matrix1"/>
    <dgm:cxn modelId="{4AA25C98-47A4-490B-98B2-A7859CFCD1FD}" type="presOf" srcId="{63ABFFDF-4019-4222-96A4-66C411F82198}" destId="{F701F7AD-2DEF-473B-B167-4202A190C671}" srcOrd="1" destOrd="0" presId="urn:microsoft.com/office/officeart/2005/8/layout/matrix1"/>
    <dgm:cxn modelId="{ABF44BAE-647A-4AB8-8D19-A6D078EBE365}" type="presOf" srcId="{5FEFD282-08E9-4A2B-800D-189C5609F6A8}" destId="{1168D105-7974-4D8B-A4D7-875B59684744}" srcOrd="0" destOrd="0" presId="urn:microsoft.com/office/officeart/2005/8/layout/matrix1"/>
    <dgm:cxn modelId="{D9732EC3-B180-4DCD-926E-755ABD6C9EFA}" srcId="{FCFB8807-5290-4F85-8BD8-342B06A3DB5A}" destId="{5FEFD282-08E9-4A2B-800D-189C5609F6A8}" srcOrd="1" destOrd="0" parTransId="{510F6268-A6A1-4AD8-86FB-64F44E895DBC}" sibTransId="{3A3F92BC-1A8D-4C37-94F1-2EBA4C2312C3}"/>
    <dgm:cxn modelId="{88DA45CA-0B71-4893-84E2-97BAFC513A27}" type="presOf" srcId="{5FEFD282-08E9-4A2B-800D-189C5609F6A8}" destId="{5895BA91-EB42-4462-8330-9D805AE4662D}" srcOrd="1" destOrd="0" presId="urn:microsoft.com/office/officeart/2005/8/layout/matrix1"/>
    <dgm:cxn modelId="{EA4C97D3-2FA8-40DB-91F2-C62C31E5FD59}" type="presOf" srcId="{63ABFFDF-4019-4222-96A4-66C411F82198}" destId="{FD22CB3E-F6B1-4F25-92EF-D5E4F7C475D2}" srcOrd="0" destOrd="0" presId="urn:microsoft.com/office/officeart/2005/8/layout/matrix1"/>
    <dgm:cxn modelId="{FD188FDA-550A-4403-BB99-3C14EA659F0B}" srcId="{FCFB8807-5290-4F85-8BD8-342B06A3DB5A}" destId="{63ABFFDF-4019-4222-96A4-66C411F82198}" srcOrd="3" destOrd="0" parTransId="{26358F4E-16EA-4761-A0F7-8182EC32882F}" sibTransId="{2F199A59-BB97-4A14-83FD-259D739D9BD8}"/>
    <dgm:cxn modelId="{3DF060DE-7BD9-4E7A-AD28-25A4995B215D}" srcId="{FCFB8807-5290-4F85-8BD8-342B06A3DB5A}" destId="{CCEC73AB-3812-4DE8-8791-D9A084ABCCDC}" srcOrd="2" destOrd="0" parTransId="{F23F5C85-2269-429C-AF2E-E1D4C0875A90}" sibTransId="{0413F59A-19D4-4010-9E70-7771B4299C4E}"/>
    <dgm:cxn modelId="{777723EF-606A-40C6-AD61-B28088CD266B}" srcId="{FCFB8807-5290-4F85-8BD8-342B06A3DB5A}" destId="{86AC3A56-D797-406E-B22F-8DA247349738}" srcOrd="0" destOrd="0" parTransId="{B7EF44E4-41B3-4C9D-88A2-0C75657ADD49}" sibTransId="{F7C1F6CC-1754-4A06-BC52-7E52A5717A34}"/>
    <dgm:cxn modelId="{E4A4B89D-0CA8-43B7-B464-549843930E7B}" type="presParOf" srcId="{26BEC0D5-0581-4726-9139-65BE7A63DE86}" destId="{4EA6010D-020D-4BF6-94F8-69CF75F2A28B}" srcOrd="0" destOrd="0" presId="urn:microsoft.com/office/officeart/2005/8/layout/matrix1"/>
    <dgm:cxn modelId="{3961B7EF-DA93-46B4-B5AD-2596DAB8891D}" type="presParOf" srcId="{4EA6010D-020D-4BF6-94F8-69CF75F2A28B}" destId="{1C760438-C559-40FB-937B-4C345C15945D}" srcOrd="0" destOrd="0" presId="urn:microsoft.com/office/officeart/2005/8/layout/matrix1"/>
    <dgm:cxn modelId="{2F5C8DC7-A6ED-4B9F-898A-B61D8CE1F3EF}" type="presParOf" srcId="{4EA6010D-020D-4BF6-94F8-69CF75F2A28B}" destId="{1CCEEA72-F461-4440-A8F7-CC9EACB557E3}" srcOrd="1" destOrd="0" presId="urn:microsoft.com/office/officeart/2005/8/layout/matrix1"/>
    <dgm:cxn modelId="{94E3E97A-C614-45E6-B56C-B5B32C255A31}" type="presParOf" srcId="{4EA6010D-020D-4BF6-94F8-69CF75F2A28B}" destId="{1168D105-7974-4D8B-A4D7-875B59684744}" srcOrd="2" destOrd="0" presId="urn:microsoft.com/office/officeart/2005/8/layout/matrix1"/>
    <dgm:cxn modelId="{919499D0-0D01-4DD4-99A9-7E61E3028BA7}" type="presParOf" srcId="{4EA6010D-020D-4BF6-94F8-69CF75F2A28B}" destId="{5895BA91-EB42-4462-8330-9D805AE4662D}" srcOrd="3" destOrd="0" presId="urn:microsoft.com/office/officeart/2005/8/layout/matrix1"/>
    <dgm:cxn modelId="{86F5F1CE-1AAD-4B96-A60E-0384A3F3600F}" type="presParOf" srcId="{4EA6010D-020D-4BF6-94F8-69CF75F2A28B}" destId="{8AE57349-E476-4E81-ABC3-E669C9B93F02}" srcOrd="4" destOrd="0" presId="urn:microsoft.com/office/officeart/2005/8/layout/matrix1"/>
    <dgm:cxn modelId="{2E22CE7D-974D-4DBB-8B72-4806B724AED0}" type="presParOf" srcId="{4EA6010D-020D-4BF6-94F8-69CF75F2A28B}" destId="{20A29583-E5CC-4C86-9B7F-B9ABA28F6010}" srcOrd="5" destOrd="0" presId="urn:microsoft.com/office/officeart/2005/8/layout/matrix1"/>
    <dgm:cxn modelId="{347C6323-05F3-45A6-ADDE-4176B2E85997}" type="presParOf" srcId="{4EA6010D-020D-4BF6-94F8-69CF75F2A28B}" destId="{FD22CB3E-F6B1-4F25-92EF-D5E4F7C475D2}" srcOrd="6" destOrd="0" presId="urn:microsoft.com/office/officeart/2005/8/layout/matrix1"/>
    <dgm:cxn modelId="{C24FB070-4360-47A9-8BC9-B30D70627359}" type="presParOf" srcId="{4EA6010D-020D-4BF6-94F8-69CF75F2A28B}" destId="{F701F7AD-2DEF-473B-B167-4202A190C671}" srcOrd="7" destOrd="0" presId="urn:microsoft.com/office/officeart/2005/8/layout/matrix1"/>
    <dgm:cxn modelId="{1D6C2EFE-A3BE-48B2-9752-7E288E232563}" type="presParOf" srcId="{26BEC0D5-0581-4726-9139-65BE7A63DE86}" destId="{CCE74AE9-C0DA-44DE-B920-806DD9B93304}"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0C242-250C-46C6-9C18-661E80362AD5}">
      <dsp:nvSpPr>
        <dsp:cNvPr id="0" name=""/>
        <dsp:cNvSpPr/>
      </dsp:nvSpPr>
      <dsp:spPr>
        <a:xfrm>
          <a:off x="1016000" y="0"/>
          <a:ext cx="4064000" cy="4064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9A319-9FF9-4ACF-BB6C-B69DA3EDE563}">
      <dsp:nvSpPr>
        <dsp:cNvPr id="0" name=""/>
        <dsp:cNvSpPr/>
      </dsp:nvSpPr>
      <dsp:spPr>
        <a:xfrm>
          <a:off x="1280160"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1359515" y="343515"/>
        <a:ext cx="1466890" cy="1466890"/>
      </dsp:txXfrm>
    </dsp:sp>
    <dsp:sp modelId="{8304BA57-23BD-41C5-8114-36E65C1E43E0}">
      <dsp:nvSpPr>
        <dsp:cNvPr id="0" name=""/>
        <dsp:cNvSpPr/>
      </dsp:nvSpPr>
      <dsp:spPr>
        <a:xfrm>
          <a:off x="3190240"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3269595" y="343515"/>
        <a:ext cx="1466890" cy="1466890"/>
      </dsp:txXfrm>
    </dsp:sp>
    <dsp:sp modelId="{94BBFB8B-11B0-4AB7-AB61-D7C1D9E312AA}">
      <dsp:nvSpPr>
        <dsp:cNvPr id="0" name=""/>
        <dsp:cNvSpPr/>
      </dsp:nvSpPr>
      <dsp:spPr>
        <a:xfrm>
          <a:off x="1280160"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1359515" y="2253595"/>
        <a:ext cx="1466890" cy="1466890"/>
      </dsp:txXfrm>
    </dsp:sp>
    <dsp:sp modelId="{84048D8D-7A2E-4E53-887A-D7FAD55ABD33}">
      <dsp:nvSpPr>
        <dsp:cNvPr id="0" name=""/>
        <dsp:cNvSpPr/>
      </dsp:nvSpPr>
      <dsp:spPr>
        <a:xfrm>
          <a:off x="3190240"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3269595" y="2253595"/>
        <a:ext cx="14668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60438-C559-40FB-937B-4C345C15945D}">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Seminars &amp; Classes</a:t>
          </a:r>
        </a:p>
      </dsp:txBody>
      <dsp:txXfrm rot="5400000">
        <a:off x="0" y="0"/>
        <a:ext cx="3048000" cy="1524000"/>
      </dsp:txXfrm>
    </dsp:sp>
    <dsp:sp modelId="{1168D105-7974-4D8B-A4D7-875B59684744}">
      <dsp:nvSpPr>
        <dsp:cNvPr id="0" name=""/>
        <dsp:cNvSpPr/>
      </dsp:nvSpPr>
      <dsp:spPr>
        <a:xfrm>
          <a:off x="3048000" y="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Networking Opportunities</a:t>
          </a:r>
        </a:p>
      </dsp:txBody>
      <dsp:txXfrm>
        <a:off x="3048000" y="0"/>
        <a:ext cx="3048000" cy="1524000"/>
      </dsp:txXfrm>
    </dsp:sp>
    <dsp:sp modelId="{8AE57349-E476-4E81-ABC3-E669C9B93F02}">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Motivational Speakers</a:t>
          </a:r>
        </a:p>
      </dsp:txBody>
      <dsp:txXfrm rot="10800000">
        <a:off x="0" y="2539999"/>
        <a:ext cx="3048000" cy="1524000"/>
      </dsp:txXfrm>
    </dsp:sp>
    <dsp:sp modelId="{FD22CB3E-F6B1-4F25-92EF-D5E4F7C475D2}">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Extensive Vendor Show</a:t>
          </a:r>
        </a:p>
      </dsp:txBody>
      <dsp:txXfrm rot="-5400000">
        <a:off x="3048000" y="2539999"/>
        <a:ext cx="3048000" cy="1524000"/>
      </dsp:txXfrm>
    </dsp:sp>
    <dsp:sp modelId="{CCE74AE9-C0DA-44DE-B920-806DD9B93304}">
      <dsp:nvSpPr>
        <dsp:cNvPr id="0" name=""/>
        <dsp:cNvSpPr/>
      </dsp:nvSpPr>
      <dsp:spPr>
        <a:xfrm>
          <a:off x="1828803" y="1523999"/>
          <a:ext cx="2438393"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rgbClr val="C00000"/>
              </a:solidFill>
            </a:rPr>
            <a:t>Annual Convention</a:t>
          </a:r>
        </a:p>
      </dsp:txBody>
      <dsp:txXfrm>
        <a:off x="1878400" y="1573596"/>
        <a:ext cx="2339199"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B462D19-60BE-444D-9A2A-0A23E9E04132}" type="datetimeFigureOut">
              <a:rPr lang="en-US"/>
              <a:pPr>
                <a:defRPr/>
              </a:pPr>
              <a:t>10/7/2020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736ED28-72CF-4189-B29A-5DF725FC52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Welcome…my role today is to give you an overview of the training and development programs FASTSIGNS offers for new and existing franchise operators. Like everyone else, I will use slides to keep me on track, but don’t hesitate to ask questions at any time.</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360FDA-2902-4E7A-BA42-F97E18CB6E51}" type="slidenum">
              <a:rPr lang="en-US">
                <a:solidFill>
                  <a:srgbClr val="000000"/>
                </a:solidFill>
                <a:cs typeface="Arial" charset="0"/>
              </a:rPr>
              <a:pPr fontAlgn="base">
                <a:spcBef>
                  <a:spcPct val="0"/>
                </a:spcBef>
                <a:spcAft>
                  <a:spcPct val="0"/>
                </a:spcAft>
              </a:pPr>
              <a:t>1</a:t>
            </a:fld>
            <a:endParaRPr lang="en-US">
              <a:solidFill>
                <a:srgbClr val="00000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on-boarding experience takes place in several phases…You will participate in three </a:t>
            </a:r>
            <a:r>
              <a:rPr lang="en-US" dirty="0" err="1"/>
              <a:t>week’s</a:t>
            </a:r>
            <a:r>
              <a:rPr lang="en-US" dirty="0"/>
              <a:t> of on-site training – one week of In-Center training working with an existing successful franchise partner to observe and shadow what a day- or week-in-the-life of a center looks like.</a:t>
            </a:r>
          </a:p>
          <a:p>
            <a:pPr>
              <a:spcBef>
                <a:spcPct val="0"/>
              </a:spcBef>
            </a:pPr>
            <a:endParaRPr lang="en-US"/>
          </a:p>
          <a:p>
            <a:pPr>
              <a:spcBef>
                <a:spcPct val="0"/>
              </a:spcBef>
            </a:pPr>
            <a:r>
              <a:rPr lang="en-US"/>
              <a:t>From there you will come to Carrollton and attend two weeks of FAST101, where we will take you through everything you ever needed to know about FASTSIGNS.</a:t>
            </a:r>
          </a:p>
          <a:p>
            <a:pPr>
              <a:spcBef>
                <a:spcPct val="0"/>
              </a:spcBef>
            </a:pPr>
            <a:endParaRPr lang="en-US"/>
          </a:p>
          <a:p>
            <a:pPr>
              <a:spcBef>
                <a:spcPct val="0"/>
              </a:spcBef>
            </a:pPr>
            <a:r>
              <a:rPr lang="en-US"/>
              <a:t>We generally like you to attend FASTSIGNS within about 14 days of opening or turnover of your center, that way your experience is still fresh and retention high.</a:t>
            </a:r>
          </a:p>
          <a:p>
            <a:pPr>
              <a:spcBef>
                <a:spcPct val="0"/>
              </a:spcBef>
            </a:pPr>
            <a:endParaRPr lang="en-US"/>
          </a:p>
          <a:p>
            <a:pPr>
              <a:spcBef>
                <a:spcPct val="0"/>
              </a:spcBef>
            </a:pPr>
            <a:r>
              <a:rPr lang="en-US"/>
              <a:t>One phase that is not noted on this slide is what we refer to as “pre-training” – as soon as you sign your franchise agreement, we register you for the University of FASTSIGNS, which is our online learning platform. We have curriculum set up for franchise partners to help you understand some basics about the business, operations, product knowledge, etc. that will better prepare you for hands-on training. [next slide]</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19DCDB-13B6-4597-80EF-C5B98E96188D}"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This is just a quick slide that shows different elements of a center that you will be exposed to during In-Center training.</a:t>
            </a:r>
          </a:p>
          <a:p>
            <a:pPr>
              <a:spcBef>
                <a:spcPct val="0"/>
              </a:spcBef>
            </a:pPr>
            <a:endParaRPr lang="en-US"/>
          </a:p>
          <a:p>
            <a:pPr>
              <a:spcBef>
                <a:spcPct val="0"/>
              </a:spcBef>
            </a:pPr>
            <a:r>
              <a:rPr lang="en-US"/>
              <a:t>We provide a loose-agenda that serves as a checklist of activities and topics to observe or engage in, but basically you will follow the daily schedule of the center – if there’s an installation then you’ll go along, if there are sales calls scheduled then you will shadow, if there’s a big project you may lend a hand…however much you want and are able to do. Having In-Center training before FAST101 class enables you to better understand the operation so you have a clear picture in your head as we discuss concepts and systems while in the classroom. [next slide]</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7B50D8-C45D-4018-9005-E04646976A8F}" type="slidenum">
              <a:rPr lang="en-US">
                <a:solidFill>
                  <a:srgbClr val="000000"/>
                </a:solidFill>
                <a:cs typeface="Arial" charset="0"/>
              </a:rPr>
              <a:pPr fontAlgn="base">
                <a:spcBef>
                  <a:spcPct val="0"/>
                </a:spcBef>
                <a:spcAft>
                  <a:spcPct val="0"/>
                </a:spcAft>
              </a:pPr>
              <a:t>11</a:t>
            </a:fld>
            <a:endParaRPr lang="en-US">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What we call FAST101 is the two-weeks of training here in Carrollton.</a:t>
            </a:r>
          </a:p>
          <a:p>
            <a:pPr>
              <a:spcBef>
                <a:spcPct val="0"/>
              </a:spcBef>
            </a:pPr>
            <a:endParaRPr lang="en-US"/>
          </a:p>
          <a:p>
            <a:pPr>
              <a:spcBef>
                <a:spcPct val="0"/>
              </a:spcBef>
            </a:pPr>
            <a:r>
              <a:rPr lang="en-US"/>
              <a:t>You will experience about 100 hours of instruction with about 36 modules covering all-things-FASTSIGNS. New centers and conversion centers also send a customer service / salesperson and a graphic designer. New franchise partners buying an existing center – called “resales” – only send the franchise partners who will own the business.</a:t>
            </a:r>
          </a:p>
          <a:p>
            <a:pPr>
              <a:spcBef>
                <a:spcPct val="0"/>
              </a:spcBef>
            </a:pPr>
            <a:endParaRPr lang="en-US"/>
          </a:p>
          <a:p>
            <a:pPr>
              <a:spcBef>
                <a:spcPct val="0"/>
              </a:spcBef>
            </a:pPr>
            <a:r>
              <a:rPr lang="en-US"/>
              <a:t>All courses are taught by FASTSIGNS subject matter experts from all departments, including marketing, operations, tech, business intelligence as well as members of the training team. [next slide]</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F01345-E77B-45CC-87AB-19D4EBB452BD}" type="slidenum">
              <a:rPr lang="en-US">
                <a:solidFill>
                  <a:srgbClr val="000000"/>
                </a:solidFill>
                <a:cs typeface="Arial" charset="0"/>
              </a:rPr>
              <a:pPr fontAlgn="base">
                <a:spcBef>
                  <a:spcPct val="0"/>
                </a:spcBef>
                <a:spcAft>
                  <a:spcPct val="0"/>
                </a:spcAft>
              </a:pPr>
              <a:t>12</a:t>
            </a:fld>
            <a:endParaRPr lang="en-US">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Earlier I mentioned our Support Site. This is sometimes called an Intranet or portal at some companies; it’s an online warehouse of information for franchise partners.</a:t>
            </a:r>
          </a:p>
          <a:p>
            <a:pPr>
              <a:spcBef>
                <a:spcPct val="0"/>
              </a:spcBef>
            </a:pPr>
            <a:endParaRPr lang="en-US"/>
          </a:p>
          <a:p>
            <a:pPr>
              <a:spcBef>
                <a:spcPct val="0"/>
              </a:spcBef>
            </a:pPr>
            <a:r>
              <a:rPr lang="en-US"/>
              <a:t>Training has a dedicated section on the support site where you can access a large amount of our training content, including learning maps for position training, audios and videos and view our training calendar that lists events like webinars, vehicle wraps and other activities.</a:t>
            </a:r>
          </a:p>
          <a:p>
            <a:pPr>
              <a:spcBef>
                <a:spcPct val="0"/>
              </a:spcBef>
            </a:pPr>
            <a:endParaRPr lang="en-US"/>
          </a:p>
          <a:p>
            <a:pPr>
              <a:spcBef>
                <a:spcPct val="0"/>
              </a:spcBef>
            </a:pPr>
            <a:r>
              <a:rPr lang="en-US"/>
              <a:t>There is a tremendous amount of content on the Support Site, so we’ve created this “training matrix” which is like a college course catalog…it lists all assets we have on the support site [next slide]</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AE0090-BE87-40F0-A091-07B5766E0D21}" type="slidenum">
              <a:rPr lang="en-US">
                <a:solidFill>
                  <a:srgbClr val="000000"/>
                </a:solidFill>
                <a:cs typeface="Arial" charset="0"/>
              </a:rPr>
              <a:pPr fontAlgn="base">
                <a:spcBef>
                  <a:spcPct val="0"/>
                </a:spcBef>
                <a:spcAft>
                  <a:spcPct val="0"/>
                </a:spcAft>
              </a:pPr>
              <a:t>13</a:t>
            </a:fld>
            <a:endParaRPr lang="en-US">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The training matrix is an interactive document that you can place on your desktop. When you want to look up a course, you can use the table of contents to click on topic [next slide]</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DCF1C7-9C78-4DB1-90C4-4AF8A054C7C5}" type="slidenum">
              <a:rPr lang="en-US">
                <a:solidFill>
                  <a:srgbClr val="000000"/>
                </a:solidFill>
                <a:cs typeface="Arial" charset="0"/>
              </a:rPr>
              <a:pPr fontAlgn="base">
                <a:spcBef>
                  <a:spcPct val="0"/>
                </a:spcBef>
                <a:spcAft>
                  <a:spcPct val="0"/>
                </a:spcAft>
              </a:pPr>
              <a:t>14</a:t>
            </a:fld>
            <a:endParaRPr lang="en-US">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…and the document will take you to that section. There you can read descriptions for each course, video, etc. that’s available and when you click on the title you will be sent straight to that course on the support site.</a:t>
            </a:r>
          </a:p>
          <a:p>
            <a:pPr>
              <a:spcBef>
                <a:spcPct val="0"/>
              </a:spcBef>
            </a:pPr>
            <a:endParaRPr lang="en-US"/>
          </a:p>
          <a:p>
            <a:pPr>
              <a:spcBef>
                <a:spcPct val="0"/>
              </a:spcBef>
            </a:pPr>
            <a:r>
              <a:rPr lang="en-US"/>
              <a:t>This makes it very easy to find information and resources. Out Tech department and marketing have similar interactive documents to find info about their areas. [next slide]</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05610C-00CC-4318-95AC-DB06B0002ACF}" type="slidenum">
              <a:rPr lang="en-US">
                <a:solidFill>
                  <a:srgbClr val="000000"/>
                </a:solidFill>
                <a:cs typeface="Arial" charset="0"/>
              </a:rPr>
              <a:pPr fontAlgn="base">
                <a:spcBef>
                  <a:spcPct val="0"/>
                </a:spcBef>
                <a:spcAft>
                  <a:spcPct val="0"/>
                </a:spcAft>
              </a:pPr>
              <a:t>15</a:t>
            </a:fld>
            <a:endParaRPr lang="en-US">
              <a:solidFill>
                <a:srgbClr val="000000"/>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You’ll hear us talk about the University of FASTSIGNS. This represents the growth and future of training at FASTSIGNS as we have been building out our programs and strengthening support for franchise partners and their teams. [next slide]</a:t>
            </a:r>
          </a:p>
          <a:p>
            <a:pPr>
              <a:spcBef>
                <a:spcPct val="0"/>
              </a:spcBef>
            </a:pPr>
            <a:endParaRPr lang="en-US"/>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839E3A-7752-4DA8-888A-5096B7464F55}"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Our online presence is a large part of our strategy and we will introduce you to the University of FASTSIGNS and online learning as soon as you sign your franchise agreement.</a:t>
            </a:r>
          </a:p>
          <a:p>
            <a:pPr>
              <a:spcBef>
                <a:spcPct val="0"/>
              </a:spcBef>
            </a:pPr>
            <a:endParaRPr lang="en-US"/>
          </a:p>
          <a:p>
            <a:pPr>
              <a:spcBef>
                <a:spcPct val="0"/>
              </a:spcBef>
            </a:pPr>
            <a:r>
              <a:rPr lang="en-US"/>
              <a:t>Combined with the Support Site, we have more than 500 assets available online, in a myriad of topics. And we’re continuously building new FASTSIGNS-specific content.</a:t>
            </a:r>
          </a:p>
          <a:p>
            <a:pPr>
              <a:spcBef>
                <a:spcPct val="0"/>
              </a:spcBef>
            </a:pPr>
            <a:endParaRPr lang="en-US"/>
          </a:p>
          <a:p>
            <a:pPr>
              <a:spcBef>
                <a:spcPct val="0"/>
              </a:spcBef>
            </a:pPr>
            <a:r>
              <a:rPr lang="en-US"/>
              <a:t>That last bullet is just something goofy I threw in to take up space, “WYN-WYN” get it?</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EE548-9CA1-4863-A319-EB59B481017B}" type="slidenum">
              <a:rPr lang="en-US">
                <a:solidFill>
                  <a:srgbClr val="000000"/>
                </a:solidFill>
                <a:cs typeface="Arial" charset="0"/>
              </a:rPr>
              <a:pPr fontAlgn="base">
                <a:spcBef>
                  <a:spcPct val="0"/>
                </a:spcBef>
                <a:spcAft>
                  <a:spcPct val="0"/>
                </a:spcAft>
              </a:pPr>
              <a:t>17</a:t>
            </a:fld>
            <a:endParaRPr lang="en-US">
              <a:solidFill>
                <a:srgbClr val="000000"/>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Before I forget, and to bring the presentation part to a close, I must mention our Annual Convention.</a:t>
            </a:r>
          </a:p>
          <a:p>
            <a:pPr>
              <a:spcBef>
                <a:spcPct val="0"/>
              </a:spcBef>
            </a:pPr>
            <a:endParaRPr lang="en-US"/>
          </a:p>
          <a:p>
            <a:pPr>
              <a:spcBef>
                <a:spcPct val="0"/>
              </a:spcBef>
            </a:pPr>
            <a:r>
              <a:rPr lang="en-US"/>
              <a:t>This is a key event held in January each year that brings together several hundred franchise partners, FASTSIGNS staff and vendors. It’s a great event for networking with your peers, taking classes on a variety of topics and attending the vendor show. The vendor show is a highlight of the convention – more than 100 vendors set up shop for two days and are focused solely on the FASTSIGNS community. Our franchise partners love it because they get individualized attention and don’t have to be “qualified” and our vendors love it because they can focus just on the FASTSIGNS brand and servicing our needs. </a:t>
            </a:r>
          </a:p>
          <a:p>
            <a:pPr>
              <a:spcBef>
                <a:spcPct val="0"/>
              </a:spcBef>
            </a:pPr>
            <a:endParaRPr lang="en-US"/>
          </a:p>
          <a:p>
            <a:pPr>
              <a:spcBef>
                <a:spcPct val="0"/>
              </a:spcBef>
            </a:pPr>
            <a:r>
              <a:rPr lang="en-US"/>
              <a:t>This coming January our convention will be held at the Gaylord Opryland Resort outside Nashville, Tennessee. If you’re coming on board by the end pf the year you will definitely want to attend.</a:t>
            </a:r>
          </a:p>
          <a:p>
            <a:pPr>
              <a:spcBef>
                <a:spcPct val="0"/>
              </a:spcBef>
            </a:pPr>
            <a:endParaRPr lang="en-US"/>
          </a:p>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F7FFFD-3D9D-4CFE-92D6-D9D43CD9E06F}"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That wraps up the slide presentation…I’d like to answer any questions you have about training. What questions do you still have?</a:t>
            </a:r>
          </a:p>
          <a:p>
            <a:pPr>
              <a:spcBef>
                <a:spcPct val="0"/>
              </a:spcBef>
            </a:pPr>
            <a:endParaRPr lang="en-US"/>
          </a:p>
          <a:p>
            <a:pPr>
              <a:spcBef>
                <a:spcPct val="0"/>
              </a:spcBef>
            </a:pPr>
            <a:r>
              <a:rPr lang="en-US"/>
              <a:t>Thanks for visiting, it’s a pleasure to meet you and I look forward to working with you soon.</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610C6E-B242-4731-8F6E-6A1A25DDD88F}" type="slidenum">
              <a:rPr lang="en-US">
                <a:solidFill>
                  <a:srgbClr val="000000"/>
                </a:solidFill>
                <a:cs typeface="Arial" charset="0"/>
              </a:rPr>
              <a:pPr fontAlgn="base">
                <a:spcBef>
                  <a:spcPct val="0"/>
                </a:spcBef>
                <a:spcAft>
                  <a:spcPct val="0"/>
                </a:spcAft>
              </a:pPr>
              <a:t>19</a:t>
            </a:fld>
            <a:endParaRPr lang="en-US">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I’m sure you have heard about FASTSIGNS four key strategic objectives a few times during your tour – these objectives are very important for us in training. They keep us focused on what important and what we need to deliver for franchise partners. Our expectation is that training does not take on a task or develop programs unless we clearly understand how it will drive performance in either sales, profitability, brand or satisfaction.</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B4190C-6237-4D95-968C-489081A9A9E6}"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Coming on board a new organization can sometimes look like this…(laughter ensues…)</a:t>
            </a:r>
          </a:p>
          <a:p>
            <a:pPr>
              <a:spcBef>
                <a:spcPct val="0"/>
              </a:spcBef>
            </a:pPr>
            <a:endParaRPr lang="en-US"/>
          </a:p>
          <a:p>
            <a:pPr>
              <a:spcBef>
                <a:spcPct val="0"/>
              </a:spcBef>
            </a:pPr>
            <a:r>
              <a:rPr lang="en-US"/>
              <a:t>Without solid systems and good guidance, this is certainly the confusion you will face…[next slide]</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3B4124-1CC8-4858-BA70-0D078F423C9A}" type="slidenum">
              <a:rPr lang="en-US">
                <a:solidFill>
                  <a:srgbClr val="000000"/>
                </a:solidFill>
                <a:cs typeface="Arial" charset="0"/>
              </a:rPr>
              <a:pPr fontAlgn="base">
                <a:spcBef>
                  <a:spcPct val="0"/>
                </a:spcBef>
                <a:spcAft>
                  <a:spcPct val="0"/>
                </a:spcAft>
              </a:pPr>
              <a:t>3</a:t>
            </a:fld>
            <a:endParaRPr lang="en-US">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We strive to make your experience a little more predictable…</a:t>
            </a:r>
          </a:p>
          <a:p>
            <a:pPr>
              <a:spcBef>
                <a:spcPct val="0"/>
              </a:spcBef>
            </a:pPr>
            <a:endParaRPr lang="en-US"/>
          </a:p>
          <a:p>
            <a:pPr>
              <a:spcBef>
                <a:spcPct val="0"/>
              </a:spcBef>
            </a:pPr>
            <a:r>
              <a:rPr lang="en-US"/>
              <a:t>It may not be easy, and it’s joining a new organization is never perfectly smooth, but you’ll know where you’re headed and you’ll have the training team as your guide.</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5B89BE-5D0C-4017-9B80-FF9218720D76}" type="slidenum">
              <a:rPr lang="en-US">
                <a:solidFill>
                  <a:srgbClr val="000000"/>
                </a:solidFill>
                <a:cs typeface="Arial" charset="0"/>
              </a:rPr>
              <a:pPr fontAlgn="base">
                <a:spcBef>
                  <a:spcPct val="0"/>
                </a:spcBef>
                <a:spcAft>
                  <a:spcPct val="0"/>
                </a:spcAft>
              </a:pPr>
              <a:t>4</a:t>
            </a:fld>
            <a:endParaRPr lang="en-US">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Our FASTSIGNS training team is comprised of 4 members, each focused on a specific set of disciplines, but all contributing to new owner training. [next slide]</a:t>
            </a:r>
          </a:p>
          <a:p>
            <a:pPr>
              <a:spcBef>
                <a:spcPct val="0"/>
              </a:spcBef>
            </a:pPr>
            <a:endParaRPr lang="en-US"/>
          </a:p>
          <a:p>
            <a:pPr>
              <a:spcBef>
                <a:spcPct val="0"/>
              </a:spcBef>
            </a:pPr>
            <a:endParaRPr lang="en-US"/>
          </a:p>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609360-346E-4892-8820-87B5DA1D1971}" type="slidenum">
              <a:rPr lang="en-US">
                <a:solidFill>
                  <a:srgbClr val="000000"/>
                </a:solidFill>
                <a:cs typeface="Arial" charset="0"/>
              </a:rPr>
              <a:pPr fontAlgn="base">
                <a:spcBef>
                  <a:spcPct val="0"/>
                </a:spcBef>
                <a:spcAft>
                  <a:spcPct val="0"/>
                </a:spcAft>
              </a:pPr>
              <a:t>5</a:t>
            </a:fld>
            <a:endParaRPr lang="en-US">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Combined, the team has a total of 28 years of direct-FASTSIGNS experience and about 55 years of management, training and development experience. [next slide]</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48B575-D43B-4F1D-B62C-9E84F3D397EA}" type="slidenum">
              <a:rPr lang="en-US">
                <a:solidFill>
                  <a:srgbClr val="000000"/>
                </a:solidFill>
                <a:cs typeface="Arial" charset="0"/>
              </a:rPr>
              <a:pPr fontAlgn="base">
                <a:spcBef>
                  <a:spcPct val="0"/>
                </a:spcBef>
                <a:spcAft>
                  <a:spcPct val="0"/>
                </a:spcAft>
              </a:pPr>
              <a:t>6</a:t>
            </a:fld>
            <a:endParaRPr lang="en-US">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Have you ever heard of the radio station “WIIFM?”</a:t>
            </a:r>
          </a:p>
          <a:p>
            <a:pPr>
              <a:spcBef>
                <a:spcPct val="0"/>
              </a:spcBef>
            </a:pPr>
            <a:endParaRPr lang="en-US"/>
          </a:p>
          <a:p>
            <a:pPr>
              <a:spcBef>
                <a:spcPct val="0"/>
              </a:spcBef>
            </a:pPr>
            <a:r>
              <a:rPr lang="en-US" dirty="0"/>
              <a:t>Well, this is an acronym for all students in a learning environment – it means “What’s In It For Me?” [click]</a:t>
            </a:r>
            <a:endParaRPr lang="en-US" dirty="0">
              <a:cs typeface="Calibri"/>
            </a:endParaRPr>
          </a:p>
          <a:p>
            <a:pPr>
              <a:spcBef>
                <a:spcPct val="0"/>
              </a:spcBef>
            </a:pPr>
            <a:endParaRPr lang="en-US"/>
          </a:p>
          <a:p>
            <a:pPr>
              <a:spcBef>
                <a:spcPct val="0"/>
              </a:spcBef>
            </a:pPr>
            <a:r>
              <a:rPr lang="en-US" dirty="0"/>
              <a:t>The training team is always trying to answer the question – “What’s in it for You…”</a:t>
            </a:r>
            <a:endParaRPr lang="en-US" dirty="0">
              <a:cs typeface="Calibri"/>
            </a:endParaRPr>
          </a:p>
          <a:p>
            <a:pPr>
              <a:spcBef>
                <a:spcPct val="0"/>
              </a:spcBef>
            </a:pPr>
            <a:endParaRPr lang="en-US"/>
          </a:p>
          <a:p>
            <a:pPr>
              <a:spcBef>
                <a:spcPct val="0"/>
              </a:spcBef>
            </a:pPr>
            <a:r>
              <a:rPr lang="en-US" dirty="0"/>
              <a:t>We are very focused on delivering a training experience that delivers what you need as an individual owner. While we have a standard platform that we operate off of, we work hard to “customize” training to meet the needs of you, your center and market. As part of training, you will interact with market service managers and business consultants that are dedicated to your region. By the time you leave Carrollton you will have built the majority of a business plan specific to your center. [next slide]</a:t>
            </a:r>
            <a:endParaRPr lang="en-US" dirty="0">
              <a:cs typeface="Calibri"/>
            </a:endParaRP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2ABDB3-369F-4B71-801C-77C6E583F211}" type="slidenum">
              <a:rPr lang="en-US">
                <a:solidFill>
                  <a:srgbClr val="000000"/>
                </a:solidFill>
                <a:cs typeface="Arial" charset="0"/>
              </a:rPr>
              <a:pPr fontAlgn="base">
                <a:spcBef>
                  <a:spcPct val="0"/>
                </a:spcBef>
                <a:spcAft>
                  <a:spcPct val="0"/>
                </a:spcAft>
              </a:pPr>
              <a:t>7</a:t>
            </a:fld>
            <a:endParaRPr lang="en-US">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We take what is called a “blended learning” approach to training.</a:t>
            </a:r>
          </a:p>
          <a:p>
            <a:pPr>
              <a:spcBef>
                <a:spcPct val="0"/>
              </a:spcBef>
            </a:pPr>
            <a:endParaRPr lang="en-US"/>
          </a:p>
          <a:p>
            <a:pPr>
              <a:spcBef>
                <a:spcPct val="0"/>
              </a:spcBef>
            </a:pPr>
            <a:r>
              <a:rPr lang="en-US"/>
              <a:t>This simply means that we use a variety of resources and training techniques to ensure that everyone gets as much as they can out of training. We all learn differently and blended learning helps us make sure new knowledge and skills stick. [next slide]</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0F1D0D-621A-40D3-BE64-5664ED1136C0}" type="slidenum">
              <a:rPr lang="en-US">
                <a:solidFill>
                  <a:srgbClr val="000000"/>
                </a:solidFill>
                <a:cs typeface="Arial" charset="0"/>
              </a:rPr>
              <a:pPr fontAlgn="base">
                <a:spcBef>
                  <a:spcPct val="0"/>
                </a:spcBef>
                <a:spcAft>
                  <a:spcPct val="0"/>
                </a:spcAft>
              </a:pPr>
              <a:t>8</a:t>
            </a:fld>
            <a:endParaRPr lang="en-US">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A few of the deliverables that training provides include the following:</a:t>
            </a:r>
          </a:p>
          <a:p>
            <a:pPr>
              <a:spcBef>
                <a:spcPct val="0"/>
              </a:spcBef>
            </a:pPr>
            <a:endParaRPr lang="en-US"/>
          </a:p>
          <a:p>
            <a:pPr>
              <a:spcBef>
                <a:spcPct val="0"/>
              </a:spcBef>
            </a:pPr>
            <a:r>
              <a:rPr lang="en-US"/>
              <a:t>IMMERSION in the FASTSIGNS business; while we wish we had all the time in the world to training you at a casual pace, reality is that you are spending money while still in training and pre-opening and it is in all of our interests to get you and your center open as soon as possible – without sacrificing training. </a:t>
            </a:r>
          </a:p>
          <a:p>
            <a:pPr>
              <a:spcBef>
                <a:spcPct val="0"/>
              </a:spcBef>
            </a:pPr>
            <a:endParaRPr lang="en-US"/>
          </a:p>
          <a:p>
            <a:pPr>
              <a:spcBef>
                <a:spcPct val="0"/>
              </a:spcBef>
            </a:pPr>
            <a:r>
              <a:rPr lang="en-US"/>
              <a:t>Our FAST101 program is designed to MAXIMIZE YOUR LEARNING in a realistic timeframe. You will get exposure to everything you need to know. You won’t have it all memorized when you leave, but you WILL know exactly where to go or who to call to gain a refresher when a questions arises once you’ve opened your doors.</a:t>
            </a:r>
          </a:p>
          <a:p>
            <a:pPr>
              <a:spcBef>
                <a:spcPct val="0"/>
              </a:spcBef>
            </a:pPr>
            <a:endParaRPr lang="en-US"/>
          </a:p>
          <a:p>
            <a:pPr>
              <a:spcBef>
                <a:spcPct val="0"/>
              </a:spcBef>
            </a:pPr>
            <a:r>
              <a:rPr lang="en-US"/>
              <a:t>As I mentioned, we try to INDIVIDUALIZE THE EXPERIENCE as much as possible. We make sure that all franchise partners receive the same training on FASTSIGNS operating systems, yet we work hard to fulfill your needs relative to your center and market. </a:t>
            </a:r>
          </a:p>
          <a:p>
            <a:pPr>
              <a:spcBef>
                <a:spcPct val="0"/>
              </a:spcBef>
            </a:pPr>
            <a:endParaRPr lang="en-US"/>
          </a:p>
          <a:p>
            <a:pPr>
              <a:spcBef>
                <a:spcPct val="0"/>
              </a:spcBef>
            </a:pPr>
            <a:r>
              <a:rPr lang="en-US"/>
              <a:t>ACCELERATE RAMP-UP. Another of our objectives, or deliverables, from training is to provide you with the knowledge, tools and resources to help you get up to speed and achieving breakeven as soon as possible. Your sales development consultants will work closely with you to define your breakeven and develop strategies to get there. </a:t>
            </a:r>
          </a:p>
          <a:p>
            <a:pPr>
              <a:spcBef>
                <a:spcPct val="0"/>
              </a:spcBef>
            </a:pPr>
            <a:endParaRPr lang="en-US"/>
          </a:p>
          <a:p>
            <a:pPr>
              <a:spcBef>
                <a:spcPct val="0"/>
              </a:spcBef>
            </a:pPr>
            <a:r>
              <a:rPr lang="en-US"/>
              <a:t>Lastly, one of our goals for all franchise partners is to make sure our training resources are easy to find and use. We use the FASTSIGNS Support Site as well as our online learning management system to make all materials easily accessible. [next slide]</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EE3A9B-5357-4EC8-918E-8A4CFAC54D95}" type="slidenum">
              <a:rPr lang="en-US">
                <a:solidFill>
                  <a:srgbClr val="000000"/>
                </a:solidFill>
                <a:cs typeface="Arial" charset="0"/>
              </a:rPr>
              <a:pPr fontAlgn="base">
                <a:spcBef>
                  <a:spcPct val="0"/>
                </a:spcBef>
                <a:spcAft>
                  <a:spcPct val="0"/>
                </a:spcAft>
              </a:pPr>
              <a:t>9</a:t>
            </a:fld>
            <a:endParaRPr lang="en-US">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12795A2-6752-49AB-BBB3-27114A1C538C}" type="datetimeFigureOut">
              <a:rPr lang="en-US"/>
              <a:pPr>
                <a:defRPr/>
              </a:pPr>
              <a:t>10/7/2020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C2F528-A3E4-43EE-A1CA-26DB3E0C8B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265E3A-3CFD-4074-BD1A-4BC9A0B7DF87}" type="datetimeFigureOut">
              <a:rPr lang="en-US"/>
              <a:pPr>
                <a:defRPr/>
              </a:pPr>
              <a:t>10/7/2020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428C6A-0442-43A6-80C1-3450C43B95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355ECF-9739-4BD5-9C89-DF2B851DE63D}" type="datetimeFigureOut">
              <a:rPr lang="en-US"/>
              <a:pPr>
                <a:defRPr/>
              </a:pPr>
              <a:t>10/7/2020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3A45B2-B3EB-4803-9FA0-EB1FE1F5A7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6E8B99-6F25-4120-94AA-F364C01E11E4}" type="datetimeFigureOut">
              <a:rPr lang="en-US"/>
              <a:pPr>
                <a:defRPr/>
              </a:pPr>
              <a:t>10/7/2020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1A299B-2B26-4A97-8D01-CA5F463B30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35591CB-45AF-48E7-859C-D9FD0D766542}" type="datetimeFigureOut">
              <a:rPr lang="en-US"/>
              <a:pPr>
                <a:defRPr/>
              </a:pPr>
              <a:t>10/7/2020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C6CD99-4299-45EB-9112-5049F1EBCD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7BDBC2-F414-4EE9-8A2E-CFA3C0E16B8D}" type="datetimeFigureOut">
              <a:rPr lang="en-US"/>
              <a:pPr>
                <a:defRPr/>
              </a:pPr>
              <a:t>10/7/2020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A0A6B6-9218-4E21-9111-FBD48915B1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F52BBF-890E-4AF4-BF04-4C5FCEAA15C7}" type="datetimeFigureOut">
              <a:rPr lang="en-US"/>
              <a:pPr>
                <a:defRPr/>
              </a:pPr>
              <a:t>10/7/2020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FFA983-8875-4F42-BD6C-D264369D9A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3D3B52B-9045-4B74-A402-B89B092961CA}" type="datetimeFigureOut">
              <a:rPr lang="en-US"/>
              <a:pPr>
                <a:defRPr/>
              </a:pPr>
              <a:t>10/7/2020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723B13-8413-490B-9941-546E5A29F7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C845CD-5EF7-4921-8DA4-D6D57F6CA2CA}" type="datetimeFigureOut">
              <a:rPr lang="en-US"/>
              <a:pPr>
                <a:defRPr/>
              </a:pPr>
              <a:t>10/7/2020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5064F4-0538-4802-B82C-B21F63BDCE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72F23B-C296-422A-A9E2-309D6BBB47AD}" type="datetimeFigureOut">
              <a:rPr lang="en-US"/>
              <a:pPr>
                <a:defRPr/>
              </a:pPr>
              <a:t>10/7/2020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A4DE3B-AD61-4B09-AECE-3127153726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B05E4B-72BB-4172-8B12-C774A41B976F}" type="datetimeFigureOut">
              <a:rPr lang="en-US"/>
              <a:pPr>
                <a:defRPr/>
              </a:pPr>
              <a:t>10/7/2020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4ADEE8-258E-4468-B0FD-F41A42ADC3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4E00F9-2EA2-4703-9782-B0F5D733B3F9}" type="datetimeFigureOut">
              <a:rPr lang="en-US"/>
              <a:pPr>
                <a:defRPr/>
              </a:pPr>
              <a:t>10/7/2020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A68129D-D14E-4113-A0DE-673B5A1113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000" y="2895600"/>
            <a:ext cx="8915400" cy="2362200"/>
          </a:xfrm>
        </p:spPr>
        <p:txBody>
          <a:bodyPr rtlCol="0">
            <a:noAutofit/>
          </a:bodyPr>
          <a:lstStyle/>
          <a:p>
            <a:pPr algn="ctr" fontAlgn="auto">
              <a:spcAft>
                <a:spcPts val="0"/>
              </a:spcAft>
              <a:defRPr/>
            </a:pPr>
            <a:r>
              <a:rPr lang="en-US" b="0" dirty="0">
                <a:solidFill>
                  <a:schemeClr val="accent1">
                    <a:lumMod val="75000"/>
                  </a:schemeClr>
                </a:solidFill>
              </a:rPr>
              <a:t>THE FASTSIGNS</a:t>
            </a:r>
            <a:br>
              <a:rPr lang="en-US" sz="6600" dirty="0">
                <a:solidFill>
                  <a:schemeClr val="accent1">
                    <a:lumMod val="75000"/>
                  </a:schemeClr>
                </a:solidFill>
              </a:rPr>
            </a:br>
            <a:r>
              <a:rPr lang="en-US" sz="6600" dirty="0">
                <a:solidFill>
                  <a:schemeClr val="accent1">
                    <a:lumMod val="75000"/>
                  </a:schemeClr>
                </a:solidFill>
              </a:rPr>
              <a:t>TRAINING EXPERIENCE</a:t>
            </a:r>
          </a:p>
        </p:txBody>
      </p:sp>
      <p:pic>
        <p:nvPicPr>
          <p:cNvPr id="14338" name="Picture 1"/>
          <p:cNvPicPr>
            <a:picLocks noChangeAspect="1" noChangeArrowheads="1"/>
          </p:cNvPicPr>
          <p:nvPr/>
        </p:nvPicPr>
        <p:blipFill>
          <a:blip r:embed="rId4"/>
          <a:srcRect/>
          <a:stretch>
            <a:fillRect/>
          </a:stretch>
        </p:blipFill>
        <p:spPr bwMode="auto">
          <a:xfrm>
            <a:off x="0" y="5854700"/>
            <a:ext cx="9169400" cy="1003300"/>
          </a:xfrm>
          <a:prstGeom prst="rect">
            <a:avLst/>
          </a:prstGeom>
          <a:noFill/>
          <a:ln w="9525">
            <a:noFill/>
            <a:miter lim="800000"/>
            <a:headEnd/>
            <a:tailEnd/>
          </a:ln>
        </p:spPr>
      </p:pic>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Document 24"/>
          <p:cNvSpPr/>
          <p:nvPr/>
        </p:nvSpPr>
        <p:spPr>
          <a:xfrm>
            <a:off x="685800" y="3581400"/>
            <a:ext cx="1828800" cy="1371600"/>
          </a:xfrm>
          <a:prstGeom prst="flowChartDocument">
            <a:avLst/>
          </a:prstGeom>
          <a:solidFill>
            <a:schemeClr val="bg2">
              <a:lumMod val="75000"/>
            </a:schemeClr>
          </a:solidFill>
          <a:ln>
            <a:solidFill>
              <a:schemeClr val="bg2">
                <a:lumMod val="7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Flowchart: Document 22"/>
          <p:cNvSpPr/>
          <p:nvPr/>
        </p:nvSpPr>
        <p:spPr>
          <a:xfrm>
            <a:off x="4800600" y="3581400"/>
            <a:ext cx="1828800" cy="1981200"/>
          </a:xfrm>
          <a:prstGeom prst="flowChartDocument">
            <a:avLst/>
          </a:prstGeom>
          <a:solidFill>
            <a:schemeClr val="bg2">
              <a:lumMod val="75000"/>
            </a:schemeClr>
          </a:solidFill>
          <a:ln>
            <a:solidFill>
              <a:schemeClr val="bg2">
                <a:lumMod val="7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4" name="Flowchart: Document 23"/>
          <p:cNvSpPr/>
          <p:nvPr/>
        </p:nvSpPr>
        <p:spPr>
          <a:xfrm>
            <a:off x="2743200" y="3581400"/>
            <a:ext cx="1828800" cy="1676400"/>
          </a:xfrm>
          <a:prstGeom prst="flowChartDocument">
            <a:avLst/>
          </a:prstGeom>
          <a:solidFill>
            <a:schemeClr val="bg2">
              <a:lumMod val="75000"/>
            </a:schemeClr>
          </a:solidFill>
          <a:ln>
            <a:solidFill>
              <a:schemeClr val="bg2">
                <a:lumMod val="7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ight Arrow 9"/>
          <p:cNvSpPr/>
          <p:nvPr/>
        </p:nvSpPr>
        <p:spPr>
          <a:xfrm>
            <a:off x="228600" y="2209800"/>
            <a:ext cx="8839200" cy="990600"/>
          </a:xfrm>
          <a:prstGeom prst="rightArrow">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TextBox 13"/>
          <p:cNvSpPr txBox="1">
            <a:spLocks noChangeArrowheads="1"/>
          </p:cNvSpPr>
          <p:nvPr/>
        </p:nvSpPr>
        <p:spPr bwMode="auto">
          <a:xfrm>
            <a:off x="6705600" y="2514600"/>
            <a:ext cx="1905000" cy="369888"/>
          </a:xfrm>
          <a:prstGeom prst="rect">
            <a:avLst/>
          </a:prstGeom>
          <a:noFill/>
          <a:ln w="9525">
            <a:noFill/>
            <a:miter lim="800000"/>
            <a:headEnd/>
            <a:tailEnd/>
          </a:ln>
        </p:spPr>
        <p:txBody>
          <a:bodyPr>
            <a:spAutoFit/>
          </a:bodyPr>
          <a:lstStyle/>
          <a:p>
            <a:pPr algn="ctr">
              <a:lnSpc>
                <a:spcPct val="150000"/>
              </a:lnSpc>
            </a:pPr>
            <a:r>
              <a:rPr lang="en-US" sz="1200">
                <a:solidFill>
                  <a:srgbClr val="000000"/>
                </a:solidFill>
                <a:latin typeface="Calibri" pitchFamily="34" charset="0"/>
              </a:rPr>
              <a:t>Continuing Development</a:t>
            </a:r>
          </a:p>
        </p:txBody>
      </p:sp>
      <p:sp>
        <p:nvSpPr>
          <p:cNvPr id="32774"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solidFill>
                <a:srgbClr val="898989"/>
              </a:solidFill>
              <a:cs typeface="Arial" charset="0"/>
            </a:endParaRPr>
          </a:p>
        </p:txBody>
      </p:sp>
      <p:sp>
        <p:nvSpPr>
          <p:cNvPr id="32775" name="Title 2"/>
          <p:cNvSpPr>
            <a:spLocks noGrp="1"/>
          </p:cNvSpPr>
          <p:nvPr>
            <p:ph type="title" idx="4294967295"/>
          </p:nvPr>
        </p:nvSpPr>
        <p:spPr/>
        <p:txBody>
          <a:bodyPr/>
          <a:lstStyle/>
          <a:p>
            <a:r>
              <a:rPr lang="en-US">
                <a:solidFill>
                  <a:srgbClr val="E21937"/>
                </a:solidFill>
                <a:latin typeface="Cambria" pitchFamily="18" charset="0"/>
                <a:ea typeface="Lucida Grande"/>
                <a:cs typeface="Lucida Grande"/>
                <a:sym typeface="Lucida Grande"/>
              </a:rPr>
              <a:t>On-Boarding</a:t>
            </a:r>
          </a:p>
        </p:txBody>
      </p:sp>
      <p:grpSp>
        <p:nvGrpSpPr>
          <p:cNvPr id="3" name="Group 20"/>
          <p:cNvGrpSpPr>
            <a:grpSpLocks/>
          </p:cNvGrpSpPr>
          <p:nvPr/>
        </p:nvGrpSpPr>
        <p:grpSpPr bwMode="auto">
          <a:xfrm>
            <a:off x="609600" y="1905000"/>
            <a:ext cx="1981200" cy="1752600"/>
            <a:chOff x="609600" y="2057400"/>
            <a:chExt cx="1905000" cy="1600200"/>
          </a:xfrm>
        </p:grpSpPr>
        <p:sp>
          <p:nvSpPr>
            <p:cNvPr id="5" name="Rounded Rectangle 4"/>
            <p:cNvSpPr/>
            <p:nvPr/>
          </p:nvSpPr>
          <p:spPr>
            <a:xfrm>
              <a:off x="609600" y="2057400"/>
              <a:ext cx="19050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793" name="TextBox 10"/>
            <p:cNvSpPr txBox="1">
              <a:spLocks noChangeArrowheads="1"/>
            </p:cNvSpPr>
            <p:nvPr/>
          </p:nvSpPr>
          <p:spPr bwMode="auto">
            <a:xfrm>
              <a:off x="609600" y="2514600"/>
              <a:ext cx="1905000" cy="590128"/>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In-Center</a:t>
              </a:r>
            </a:p>
            <a:p>
              <a:pPr algn="ctr"/>
              <a:r>
                <a:rPr lang="en-US" b="1">
                  <a:solidFill>
                    <a:srgbClr val="FFFFFF"/>
                  </a:solidFill>
                  <a:latin typeface="Calibri" pitchFamily="34" charset="0"/>
                </a:rPr>
                <a:t>Experience</a:t>
              </a:r>
            </a:p>
          </p:txBody>
        </p:sp>
      </p:grpSp>
      <p:grpSp>
        <p:nvGrpSpPr>
          <p:cNvPr id="4" name="Group 19"/>
          <p:cNvGrpSpPr>
            <a:grpSpLocks/>
          </p:cNvGrpSpPr>
          <p:nvPr/>
        </p:nvGrpSpPr>
        <p:grpSpPr bwMode="auto">
          <a:xfrm>
            <a:off x="2667000" y="1905000"/>
            <a:ext cx="1981200" cy="1752600"/>
            <a:chOff x="2590800" y="2057400"/>
            <a:chExt cx="1905000" cy="1600200"/>
          </a:xfrm>
        </p:grpSpPr>
        <p:sp>
          <p:nvSpPr>
            <p:cNvPr id="7" name="Rounded Rectangle 6"/>
            <p:cNvSpPr/>
            <p:nvPr/>
          </p:nvSpPr>
          <p:spPr>
            <a:xfrm>
              <a:off x="2590800" y="2057400"/>
              <a:ext cx="19050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791" name="TextBox 11"/>
            <p:cNvSpPr txBox="1">
              <a:spLocks noChangeArrowheads="1"/>
            </p:cNvSpPr>
            <p:nvPr/>
          </p:nvSpPr>
          <p:spPr bwMode="auto">
            <a:xfrm>
              <a:off x="2590800" y="2514600"/>
              <a:ext cx="1905000" cy="1095953"/>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University of FASTSIGNS</a:t>
              </a:r>
            </a:p>
            <a:p>
              <a:pPr algn="ctr"/>
              <a:r>
                <a:rPr lang="en-US" b="1">
                  <a:solidFill>
                    <a:srgbClr val="FFFFFF"/>
                  </a:solidFill>
                  <a:latin typeface="Calibri" pitchFamily="34" charset="0"/>
                </a:rPr>
                <a:t>FAST101</a:t>
              </a:r>
            </a:p>
            <a:p>
              <a:pPr algn="ctr"/>
              <a:endParaRPr lang="en-US" b="1">
                <a:solidFill>
                  <a:srgbClr val="FFFFFF"/>
                </a:solidFill>
                <a:latin typeface="Calibri" pitchFamily="34" charset="0"/>
              </a:endParaRPr>
            </a:p>
          </p:txBody>
        </p:sp>
      </p:grpSp>
      <p:grpSp>
        <p:nvGrpSpPr>
          <p:cNvPr id="6" name="Group 18"/>
          <p:cNvGrpSpPr>
            <a:grpSpLocks/>
          </p:cNvGrpSpPr>
          <p:nvPr/>
        </p:nvGrpSpPr>
        <p:grpSpPr bwMode="auto">
          <a:xfrm>
            <a:off x="4724400" y="1905000"/>
            <a:ext cx="1981200" cy="1752600"/>
            <a:chOff x="4572000" y="2057400"/>
            <a:chExt cx="1905000" cy="1600200"/>
          </a:xfrm>
        </p:grpSpPr>
        <p:sp>
          <p:nvSpPr>
            <p:cNvPr id="8" name="Rounded Rectangle 7"/>
            <p:cNvSpPr/>
            <p:nvPr/>
          </p:nvSpPr>
          <p:spPr>
            <a:xfrm>
              <a:off x="4572000" y="2057400"/>
              <a:ext cx="19050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789" name="TextBox 12"/>
            <p:cNvSpPr txBox="1">
              <a:spLocks noChangeArrowheads="1"/>
            </p:cNvSpPr>
            <p:nvPr/>
          </p:nvSpPr>
          <p:spPr bwMode="auto">
            <a:xfrm>
              <a:off x="4572000" y="2678668"/>
              <a:ext cx="1905000" cy="337216"/>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Pre-Opening</a:t>
              </a:r>
            </a:p>
          </p:txBody>
        </p:sp>
      </p:grpSp>
      <p:grpSp>
        <p:nvGrpSpPr>
          <p:cNvPr id="9" name="Group 34"/>
          <p:cNvGrpSpPr>
            <a:grpSpLocks/>
          </p:cNvGrpSpPr>
          <p:nvPr/>
        </p:nvGrpSpPr>
        <p:grpSpPr bwMode="auto">
          <a:xfrm>
            <a:off x="762000" y="3505200"/>
            <a:ext cx="1676400" cy="1146175"/>
            <a:chOff x="762000" y="3505200"/>
            <a:chExt cx="1676400" cy="1145925"/>
          </a:xfrm>
        </p:grpSpPr>
        <p:sp>
          <p:nvSpPr>
            <p:cNvPr id="32786" name="TextBox 25"/>
            <p:cNvSpPr txBox="1">
              <a:spLocks noChangeArrowheads="1"/>
            </p:cNvSpPr>
            <p:nvPr/>
          </p:nvSpPr>
          <p:spPr bwMode="auto">
            <a:xfrm>
              <a:off x="762000" y="3505200"/>
              <a:ext cx="1676400" cy="830853"/>
            </a:xfrm>
            <a:prstGeom prst="rect">
              <a:avLst/>
            </a:prstGeom>
            <a:noFill/>
            <a:ln w="9525">
              <a:noFill/>
              <a:miter lim="800000"/>
              <a:headEnd/>
              <a:tailEnd/>
            </a:ln>
          </p:spPr>
          <p:txBody>
            <a:bodyPr>
              <a:spAutoFit/>
            </a:bodyPr>
            <a:lstStyle/>
            <a:p>
              <a:pPr algn="ctr"/>
              <a:r>
                <a:rPr lang="en-US" sz="4800" b="1">
                  <a:solidFill>
                    <a:srgbClr val="C00000"/>
                  </a:solidFill>
                  <a:latin typeface="Rockwell Extra Bold" pitchFamily="18" charset="0"/>
                </a:rPr>
                <a:t>5</a:t>
              </a:r>
            </a:p>
          </p:txBody>
        </p:sp>
        <p:sp>
          <p:nvSpPr>
            <p:cNvPr id="32787" name="TextBox 28"/>
            <p:cNvSpPr txBox="1">
              <a:spLocks noChangeArrowheads="1"/>
            </p:cNvSpPr>
            <p:nvPr/>
          </p:nvSpPr>
          <p:spPr bwMode="auto">
            <a:xfrm>
              <a:off x="762000" y="4343401"/>
              <a:ext cx="1676400" cy="307724"/>
            </a:xfrm>
            <a:prstGeom prst="rect">
              <a:avLst/>
            </a:prstGeom>
            <a:noFill/>
            <a:ln w="9525">
              <a:noFill/>
              <a:miter lim="800000"/>
              <a:headEnd/>
              <a:tailEnd/>
            </a:ln>
          </p:spPr>
          <p:txBody>
            <a:bodyPr>
              <a:spAutoFit/>
            </a:bodyPr>
            <a:lstStyle/>
            <a:p>
              <a:pPr algn="ctr"/>
              <a:r>
                <a:rPr lang="en-US" sz="1400">
                  <a:solidFill>
                    <a:srgbClr val="000000"/>
                  </a:solidFill>
                  <a:latin typeface="Calibri" pitchFamily="34" charset="0"/>
                </a:rPr>
                <a:t>DAYS</a:t>
              </a:r>
              <a:endParaRPr lang="en-US">
                <a:solidFill>
                  <a:srgbClr val="000000"/>
                </a:solidFill>
                <a:latin typeface="Calibri" pitchFamily="34" charset="0"/>
              </a:endParaRPr>
            </a:p>
          </p:txBody>
        </p:sp>
      </p:grpSp>
      <p:grpSp>
        <p:nvGrpSpPr>
          <p:cNvPr id="11" name="Group 35"/>
          <p:cNvGrpSpPr>
            <a:grpSpLocks/>
          </p:cNvGrpSpPr>
          <p:nvPr/>
        </p:nvGrpSpPr>
        <p:grpSpPr bwMode="auto">
          <a:xfrm>
            <a:off x="2819400" y="3505200"/>
            <a:ext cx="1676400" cy="1146175"/>
            <a:chOff x="2819400" y="3505200"/>
            <a:chExt cx="1676400" cy="1145925"/>
          </a:xfrm>
        </p:grpSpPr>
        <p:sp>
          <p:nvSpPr>
            <p:cNvPr id="32784" name="TextBox 29"/>
            <p:cNvSpPr txBox="1">
              <a:spLocks noChangeArrowheads="1"/>
            </p:cNvSpPr>
            <p:nvPr/>
          </p:nvSpPr>
          <p:spPr bwMode="auto">
            <a:xfrm>
              <a:off x="2819400" y="3505200"/>
              <a:ext cx="1676400" cy="1107805"/>
            </a:xfrm>
            <a:prstGeom prst="rect">
              <a:avLst/>
            </a:prstGeom>
            <a:noFill/>
            <a:ln w="9525">
              <a:noFill/>
              <a:miter lim="800000"/>
              <a:headEnd/>
              <a:tailEnd/>
            </a:ln>
          </p:spPr>
          <p:txBody>
            <a:bodyPr>
              <a:spAutoFit/>
            </a:bodyPr>
            <a:lstStyle/>
            <a:p>
              <a:pPr algn="ctr"/>
              <a:r>
                <a:rPr lang="en-US" sz="6600" b="1">
                  <a:solidFill>
                    <a:srgbClr val="C00000"/>
                  </a:solidFill>
                  <a:latin typeface="Rockwell Extra Bold" pitchFamily="18" charset="0"/>
                </a:rPr>
                <a:t>2</a:t>
              </a:r>
              <a:endParaRPr lang="en-US" sz="4800" b="1">
                <a:solidFill>
                  <a:srgbClr val="C00000"/>
                </a:solidFill>
                <a:latin typeface="Rockwell Extra Bold" pitchFamily="18" charset="0"/>
              </a:endParaRPr>
            </a:p>
          </p:txBody>
        </p:sp>
        <p:sp>
          <p:nvSpPr>
            <p:cNvPr id="32785" name="TextBox 30"/>
            <p:cNvSpPr txBox="1">
              <a:spLocks noChangeArrowheads="1"/>
            </p:cNvSpPr>
            <p:nvPr/>
          </p:nvSpPr>
          <p:spPr bwMode="auto">
            <a:xfrm>
              <a:off x="2819400" y="4343401"/>
              <a:ext cx="1676400" cy="307724"/>
            </a:xfrm>
            <a:prstGeom prst="rect">
              <a:avLst/>
            </a:prstGeom>
            <a:noFill/>
            <a:ln w="9525">
              <a:noFill/>
              <a:miter lim="800000"/>
              <a:headEnd/>
              <a:tailEnd/>
            </a:ln>
          </p:spPr>
          <p:txBody>
            <a:bodyPr>
              <a:spAutoFit/>
            </a:bodyPr>
            <a:lstStyle/>
            <a:p>
              <a:pPr algn="ctr"/>
              <a:r>
                <a:rPr lang="en-US" sz="1400">
                  <a:solidFill>
                    <a:srgbClr val="000000"/>
                  </a:solidFill>
                  <a:latin typeface="Calibri" pitchFamily="34" charset="0"/>
                </a:rPr>
                <a:t>WEEKS</a:t>
              </a:r>
              <a:endParaRPr lang="en-US">
                <a:solidFill>
                  <a:srgbClr val="000000"/>
                </a:solidFill>
                <a:latin typeface="Calibri" pitchFamily="34" charset="0"/>
              </a:endParaRPr>
            </a:p>
          </p:txBody>
        </p:sp>
      </p:grpSp>
      <p:grpSp>
        <p:nvGrpSpPr>
          <p:cNvPr id="12" name="Group 37"/>
          <p:cNvGrpSpPr>
            <a:grpSpLocks/>
          </p:cNvGrpSpPr>
          <p:nvPr/>
        </p:nvGrpSpPr>
        <p:grpSpPr bwMode="auto">
          <a:xfrm>
            <a:off x="4800600" y="3505200"/>
            <a:ext cx="1828800" cy="1146175"/>
            <a:chOff x="4800600" y="3505200"/>
            <a:chExt cx="1828800" cy="1145978"/>
          </a:xfrm>
        </p:grpSpPr>
        <p:sp>
          <p:nvSpPr>
            <p:cNvPr id="32782" name="TextBox 31"/>
            <p:cNvSpPr txBox="1">
              <a:spLocks noChangeArrowheads="1"/>
            </p:cNvSpPr>
            <p:nvPr/>
          </p:nvSpPr>
          <p:spPr bwMode="auto">
            <a:xfrm>
              <a:off x="4800600" y="3505200"/>
              <a:ext cx="1828800" cy="1107997"/>
            </a:xfrm>
            <a:prstGeom prst="rect">
              <a:avLst/>
            </a:prstGeom>
            <a:noFill/>
            <a:ln w="9525">
              <a:noFill/>
              <a:miter lim="800000"/>
              <a:headEnd/>
              <a:tailEnd/>
            </a:ln>
          </p:spPr>
          <p:txBody>
            <a:bodyPr>
              <a:spAutoFit/>
            </a:bodyPr>
            <a:lstStyle/>
            <a:p>
              <a:pPr algn="ctr"/>
              <a:r>
                <a:rPr lang="en-US" sz="6600" b="1">
                  <a:solidFill>
                    <a:srgbClr val="C00000"/>
                  </a:solidFill>
                  <a:latin typeface="Rockwell Extra Bold" pitchFamily="18" charset="0"/>
                </a:rPr>
                <a:t>14</a:t>
              </a:r>
              <a:endParaRPr lang="en-US" sz="4800" b="1">
                <a:solidFill>
                  <a:srgbClr val="C00000"/>
                </a:solidFill>
                <a:latin typeface="Rockwell Extra Bold" pitchFamily="18" charset="0"/>
              </a:endParaRPr>
            </a:p>
          </p:txBody>
        </p:sp>
        <p:sp>
          <p:nvSpPr>
            <p:cNvPr id="32783" name="TextBox 32"/>
            <p:cNvSpPr txBox="1">
              <a:spLocks noChangeArrowheads="1"/>
            </p:cNvSpPr>
            <p:nvPr/>
          </p:nvSpPr>
          <p:spPr bwMode="auto">
            <a:xfrm>
              <a:off x="4800600" y="4343401"/>
              <a:ext cx="1828800" cy="307777"/>
            </a:xfrm>
            <a:prstGeom prst="rect">
              <a:avLst/>
            </a:prstGeom>
            <a:noFill/>
            <a:ln w="9525">
              <a:noFill/>
              <a:miter lim="800000"/>
              <a:headEnd/>
              <a:tailEnd/>
            </a:ln>
          </p:spPr>
          <p:txBody>
            <a:bodyPr>
              <a:spAutoFit/>
            </a:bodyPr>
            <a:lstStyle/>
            <a:p>
              <a:pPr algn="ctr"/>
              <a:r>
                <a:rPr lang="en-US" sz="1400">
                  <a:solidFill>
                    <a:srgbClr val="000000"/>
                  </a:solidFill>
                  <a:latin typeface="Calibri" pitchFamily="34" charset="0"/>
                </a:rPr>
                <a:t>DAYS</a:t>
              </a:r>
              <a:endParaRPr lang="en-US">
                <a:solidFill>
                  <a:srgbClr val="000000"/>
                </a:solidFill>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1000"/>
                                        <p:tgtEl>
                                          <p:spTgt spid="25"/>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0-#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1000"/>
                                        <p:tgtEl>
                                          <p:spTgt spid="24"/>
                                        </p:tgtEl>
                                      </p:cBhvr>
                                    </p:animEffect>
                                  </p:childTnLst>
                                </p:cTn>
                              </p:par>
                            </p:childTnLst>
                          </p:cTn>
                        </p:par>
                        <p:par>
                          <p:cTn id="27" fill="hold">
                            <p:stCondLst>
                              <p:cond delay="5000"/>
                            </p:stCondLst>
                            <p:childTnLst>
                              <p:par>
                                <p:cTn id="28" presetID="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000" fill="hold"/>
                                        <p:tgtEl>
                                          <p:spTgt spid="11"/>
                                        </p:tgtEl>
                                        <p:attrNameLst>
                                          <p:attrName>ppt_x</p:attrName>
                                        </p:attrNameLst>
                                      </p:cBhvr>
                                      <p:tavLst>
                                        <p:tav tm="0">
                                          <p:val>
                                            <p:strVal val="#ppt_x"/>
                                          </p:val>
                                        </p:tav>
                                        <p:tav tm="100000">
                                          <p:val>
                                            <p:strVal val="#ppt_x"/>
                                          </p:val>
                                        </p:tav>
                                      </p:tavLst>
                                    </p:anim>
                                    <p:anim calcmode="lin" valueType="num">
                                      <p:cBhvr additive="base">
                                        <p:cTn id="31" dur="10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0-#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7000"/>
                            </p:stCondLst>
                            <p:childTnLst>
                              <p:par>
                                <p:cTn id="38" presetID="22" presetClass="entr" presetSubtype="1"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1000"/>
                                        <p:tgtEl>
                                          <p:spTgt spid="23"/>
                                        </p:tgtEl>
                                      </p:cBhvr>
                                    </p:animEffect>
                                  </p:childTnLst>
                                </p:cTn>
                              </p:par>
                            </p:childTnLst>
                          </p:cTn>
                        </p:par>
                        <p:par>
                          <p:cTn id="41" fill="hold">
                            <p:stCondLst>
                              <p:cond delay="80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ppt_x"/>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9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2000"/>
                                        <p:tgtEl>
                                          <p:spTgt spid="10"/>
                                        </p:tgtEl>
                                      </p:cBhvr>
                                    </p:animEffect>
                                  </p:childTnLst>
                                </p:cTn>
                              </p:par>
                            </p:childTnLst>
                          </p:cTn>
                        </p:par>
                        <p:par>
                          <p:cTn id="50" fill="hold">
                            <p:stCondLst>
                              <p:cond delay="110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24" grpId="0" animBg="1"/>
      <p:bldP spid="10"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title"/>
          </p:nvPr>
        </p:nvSpPr>
        <p:spPr>
          <a:xfrm>
            <a:off x="457200" y="274638"/>
            <a:ext cx="8229600" cy="868362"/>
          </a:xfrm>
        </p:spPr>
        <p:txBody>
          <a:bodyPr/>
          <a:lstStyle/>
          <a:p>
            <a:r>
              <a:rPr lang="en-US">
                <a:solidFill>
                  <a:srgbClr val="E21937"/>
                </a:solidFill>
                <a:latin typeface="Cambria" pitchFamily="18" charset="0"/>
                <a:ea typeface="Lucida Grande"/>
                <a:cs typeface="Lucida Grande"/>
                <a:sym typeface="Lucida Grande"/>
              </a:rPr>
              <a:t>In-Center Experience</a:t>
            </a:r>
          </a:p>
        </p:txBody>
      </p:sp>
      <p:sp>
        <p:nvSpPr>
          <p:cNvPr id="34818"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solidFill>
                <a:srgbClr val="898989"/>
              </a:solidFill>
              <a:cs typeface="Arial" charset="0"/>
            </a:endParaRPr>
          </a:p>
        </p:txBody>
      </p:sp>
      <p:pic>
        <p:nvPicPr>
          <p:cNvPr id="5" name="Picture 4" descr="IMG_0645.jpg"/>
          <p:cNvPicPr>
            <a:picLocks noChangeAspect="1"/>
          </p:cNvPicPr>
          <p:nvPr/>
        </p:nvPicPr>
        <p:blipFill>
          <a:blip r:embed="rId3" cstate="email"/>
          <a:stretch>
            <a:fillRect/>
          </a:stretch>
        </p:blipFill>
        <p:spPr>
          <a:xfrm>
            <a:off x="304800" y="1371600"/>
            <a:ext cx="30480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IMG_0644.jpg"/>
          <p:cNvPicPr>
            <a:picLocks noChangeAspect="1"/>
          </p:cNvPicPr>
          <p:nvPr/>
        </p:nvPicPr>
        <p:blipFill>
          <a:blip r:embed="rId4" cstate="email"/>
          <a:srcRect/>
          <a:stretch>
            <a:fillRect/>
          </a:stretch>
        </p:blipFill>
        <p:spPr>
          <a:xfrm rot="700136">
            <a:off x="6866070" y="1171500"/>
            <a:ext cx="1752600" cy="1447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IMG_0648.jpg"/>
          <p:cNvPicPr>
            <a:picLocks noChangeAspect="1"/>
          </p:cNvPicPr>
          <p:nvPr/>
        </p:nvPicPr>
        <p:blipFill>
          <a:blip r:embed="rId5" cstate="email"/>
          <a:stretch>
            <a:fillRect/>
          </a:stretch>
        </p:blipFill>
        <p:spPr>
          <a:xfrm>
            <a:off x="533400" y="5105401"/>
            <a:ext cx="1676400" cy="1257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IMG_0649.jpg"/>
          <p:cNvPicPr>
            <a:picLocks noChangeAspect="1"/>
          </p:cNvPicPr>
          <p:nvPr/>
        </p:nvPicPr>
        <p:blipFill>
          <a:blip r:embed="rId6" cstate="email"/>
          <a:stretch>
            <a:fillRect/>
          </a:stretch>
        </p:blipFill>
        <p:spPr>
          <a:xfrm rot="624596">
            <a:off x="870867" y="3659135"/>
            <a:ext cx="1828800" cy="137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IMG_0640.jpg"/>
          <p:cNvPicPr>
            <a:picLocks noChangeAspect="1"/>
          </p:cNvPicPr>
          <p:nvPr/>
        </p:nvPicPr>
        <p:blipFill>
          <a:blip r:embed="rId7" cstate="email"/>
          <a:srcRect/>
          <a:stretch>
            <a:fillRect/>
          </a:stretch>
        </p:blipFill>
        <p:spPr>
          <a:xfrm rot="5400000">
            <a:off x="2919943" y="1347259"/>
            <a:ext cx="3837516" cy="3733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IMG_0643.jpg"/>
          <p:cNvPicPr>
            <a:picLocks noChangeAspect="1"/>
          </p:cNvPicPr>
          <p:nvPr/>
        </p:nvPicPr>
        <p:blipFill>
          <a:blip r:embed="rId8" cstate="email"/>
          <a:stretch>
            <a:fillRect/>
          </a:stretch>
        </p:blipFill>
        <p:spPr>
          <a:xfrm rot="5400000">
            <a:off x="6588125" y="3089275"/>
            <a:ext cx="2159000" cy="1619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descr="IMG_0651.jpg"/>
          <p:cNvPicPr>
            <a:picLocks noChangeAspect="1"/>
          </p:cNvPicPr>
          <p:nvPr/>
        </p:nvPicPr>
        <p:blipFill>
          <a:blip r:embed="rId9" cstate="email"/>
          <a:stretch>
            <a:fillRect/>
          </a:stretch>
        </p:blipFill>
        <p:spPr>
          <a:xfrm rot="878192">
            <a:off x="6022311" y="5062192"/>
            <a:ext cx="1814040" cy="13605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IMG_0647.jpg"/>
          <p:cNvPicPr>
            <a:picLocks noChangeAspect="1"/>
          </p:cNvPicPr>
          <p:nvPr/>
        </p:nvPicPr>
        <p:blipFill>
          <a:blip r:embed="rId10" cstate="email"/>
          <a:stretch>
            <a:fillRect/>
          </a:stretch>
        </p:blipFill>
        <p:spPr>
          <a:xfrm>
            <a:off x="2743200" y="4495800"/>
            <a:ext cx="2743200"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p:stCondLst>
                              <p:cond delay="15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53"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Effect transition="in" filter="fade">
                                      <p:cBhvr>
                                        <p:cTn id="33" dur="1000"/>
                                        <p:tgtEl>
                                          <p:spTgt spid="5"/>
                                        </p:tgtEl>
                                      </p:cBhvr>
                                    </p:animEffect>
                                  </p:childTnLst>
                                </p:cTn>
                              </p:par>
                            </p:childTnLst>
                          </p:cTn>
                        </p:par>
                        <p:par>
                          <p:cTn id="34" fill="hold">
                            <p:stCondLst>
                              <p:cond delay="3500"/>
                            </p:stCondLst>
                            <p:childTnLst>
                              <p:par>
                                <p:cTn id="35" presetID="53"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p:txBody>
          <a:bodyPr/>
          <a:lstStyle/>
          <a:p>
            <a:r>
              <a:rPr lang="en-US">
                <a:solidFill>
                  <a:srgbClr val="E21937"/>
                </a:solidFill>
                <a:latin typeface="Cambria" pitchFamily="18" charset="0"/>
                <a:ea typeface="Lucida Grande"/>
                <a:cs typeface="Lucida Grande"/>
                <a:sym typeface="Lucida Grande"/>
              </a:rPr>
              <a:t>FAST101 Program</a:t>
            </a:r>
          </a:p>
        </p:txBody>
      </p:sp>
      <p:sp>
        <p:nvSpPr>
          <p:cNvPr id="6" name="TextBox 5"/>
          <p:cNvSpPr txBox="1">
            <a:spLocks noChangeArrowheads="1"/>
          </p:cNvSpPr>
          <p:nvPr/>
        </p:nvSpPr>
        <p:spPr bwMode="auto">
          <a:xfrm>
            <a:off x="3200400" y="2057400"/>
            <a:ext cx="3886200" cy="400050"/>
          </a:xfrm>
          <a:prstGeom prst="rect">
            <a:avLst/>
          </a:prstGeom>
          <a:noFill/>
          <a:ln w="9525">
            <a:noFill/>
            <a:miter lim="800000"/>
            <a:headEnd/>
            <a:tailEnd/>
          </a:ln>
        </p:spPr>
        <p:txBody>
          <a:bodyPr>
            <a:spAutoFit/>
          </a:bodyPr>
          <a:lstStyle/>
          <a:p>
            <a:r>
              <a:rPr lang="en-US" sz="2000" b="1">
                <a:solidFill>
                  <a:srgbClr val="000000"/>
                </a:solidFill>
                <a:latin typeface="Calibri" pitchFamily="34" charset="0"/>
              </a:rPr>
              <a:t>100 Hours </a:t>
            </a:r>
            <a:r>
              <a:rPr lang="en-US">
                <a:solidFill>
                  <a:srgbClr val="000000"/>
                </a:solidFill>
                <a:latin typeface="Calibri" pitchFamily="34" charset="0"/>
              </a:rPr>
              <a:t>of Hands-on Training</a:t>
            </a:r>
          </a:p>
        </p:txBody>
      </p:sp>
      <p:sp>
        <p:nvSpPr>
          <p:cNvPr id="7" name="TextBox 6"/>
          <p:cNvSpPr txBox="1">
            <a:spLocks noChangeArrowheads="1"/>
          </p:cNvSpPr>
          <p:nvPr/>
        </p:nvSpPr>
        <p:spPr bwMode="auto">
          <a:xfrm>
            <a:off x="3200400" y="2590800"/>
            <a:ext cx="3886200" cy="677863"/>
          </a:xfrm>
          <a:prstGeom prst="rect">
            <a:avLst/>
          </a:prstGeom>
          <a:noFill/>
          <a:ln w="9525">
            <a:noFill/>
            <a:miter lim="800000"/>
            <a:headEnd/>
            <a:tailEnd/>
          </a:ln>
        </p:spPr>
        <p:txBody>
          <a:bodyPr>
            <a:spAutoFit/>
          </a:bodyPr>
          <a:lstStyle/>
          <a:p>
            <a:r>
              <a:rPr lang="en-US" sz="2000" b="1">
                <a:solidFill>
                  <a:srgbClr val="000000"/>
                </a:solidFill>
                <a:latin typeface="Calibri" pitchFamily="34" charset="0"/>
              </a:rPr>
              <a:t>3 Tracks</a:t>
            </a:r>
            <a:r>
              <a:rPr lang="en-US">
                <a:solidFill>
                  <a:srgbClr val="000000"/>
                </a:solidFill>
                <a:latin typeface="Calibri" pitchFamily="34" charset="0"/>
              </a:rPr>
              <a:t>: Franchise Partner, Graphic Designer, Customer Service Rep</a:t>
            </a:r>
          </a:p>
        </p:txBody>
      </p:sp>
      <p:sp>
        <p:nvSpPr>
          <p:cNvPr id="8" name="TextBox 7"/>
          <p:cNvSpPr txBox="1">
            <a:spLocks noChangeArrowheads="1"/>
          </p:cNvSpPr>
          <p:nvPr/>
        </p:nvSpPr>
        <p:spPr bwMode="auto">
          <a:xfrm>
            <a:off x="3200400" y="4191000"/>
            <a:ext cx="3886200" cy="400050"/>
          </a:xfrm>
          <a:prstGeom prst="rect">
            <a:avLst/>
          </a:prstGeom>
          <a:noFill/>
          <a:ln w="9525">
            <a:noFill/>
            <a:miter lim="800000"/>
            <a:headEnd/>
            <a:tailEnd/>
          </a:ln>
        </p:spPr>
        <p:txBody>
          <a:bodyPr>
            <a:spAutoFit/>
          </a:bodyPr>
          <a:lstStyle/>
          <a:p>
            <a:r>
              <a:rPr lang="en-US" sz="2000" b="1">
                <a:solidFill>
                  <a:srgbClr val="000000"/>
                </a:solidFill>
                <a:latin typeface="Calibri" pitchFamily="34" charset="0"/>
              </a:rPr>
              <a:t>All aspects </a:t>
            </a:r>
            <a:r>
              <a:rPr lang="en-US">
                <a:solidFill>
                  <a:srgbClr val="000000"/>
                </a:solidFill>
                <a:latin typeface="Calibri" pitchFamily="34" charset="0"/>
              </a:rPr>
              <a:t>of the FASTSIGNS business</a:t>
            </a:r>
          </a:p>
        </p:txBody>
      </p:sp>
      <p:sp>
        <p:nvSpPr>
          <p:cNvPr id="9" name="TextBox 8"/>
          <p:cNvSpPr txBox="1">
            <a:spLocks noChangeArrowheads="1"/>
          </p:cNvSpPr>
          <p:nvPr/>
        </p:nvSpPr>
        <p:spPr bwMode="auto">
          <a:xfrm>
            <a:off x="3200400" y="3657600"/>
            <a:ext cx="3886200" cy="400050"/>
          </a:xfrm>
          <a:prstGeom prst="rect">
            <a:avLst/>
          </a:prstGeom>
          <a:noFill/>
          <a:ln w="9525">
            <a:noFill/>
            <a:miter lim="800000"/>
            <a:headEnd/>
            <a:tailEnd/>
          </a:ln>
        </p:spPr>
        <p:txBody>
          <a:bodyPr>
            <a:spAutoFit/>
          </a:bodyPr>
          <a:lstStyle/>
          <a:p>
            <a:r>
              <a:rPr lang="en-US" sz="2000" b="1">
                <a:solidFill>
                  <a:srgbClr val="000000"/>
                </a:solidFill>
                <a:latin typeface="Calibri" pitchFamily="34" charset="0"/>
              </a:rPr>
              <a:t>36 Modules </a:t>
            </a:r>
            <a:r>
              <a:rPr lang="en-US">
                <a:solidFill>
                  <a:srgbClr val="000000"/>
                </a:solidFill>
                <a:latin typeface="Calibri" pitchFamily="34" charset="0"/>
              </a:rPr>
              <a:t>for Franchisees</a:t>
            </a:r>
          </a:p>
        </p:txBody>
      </p:sp>
      <p:cxnSp>
        <p:nvCxnSpPr>
          <p:cNvPr id="11" name="Straight Connector 10"/>
          <p:cNvCxnSpPr/>
          <p:nvPr/>
        </p:nvCxnSpPr>
        <p:spPr>
          <a:xfrm rot="5400000">
            <a:off x="876300" y="3467100"/>
            <a:ext cx="358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6871" name="Picture 1"/>
          <p:cNvPicPr>
            <a:picLocks noChangeAspect="1" noChangeArrowheads="1"/>
          </p:cNvPicPr>
          <p:nvPr/>
        </p:nvPicPr>
        <p:blipFill>
          <a:blip r:embed="rId3"/>
          <a:srcRect/>
          <a:stretch>
            <a:fillRect/>
          </a:stretch>
        </p:blipFill>
        <p:spPr bwMode="auto">
          <a:xfrm>
            <a:off x="63500" y="5854700"/>
            <a:ext cx="9004300" cy="985838"/>
          </a:xfrm>
          <a:prstGeom prst="rect">
            <a:avLst/>
          </a:prstGeom>
          <a:noFill/>
          <a:ln w="9525">
            <a:noFill/>
            <a:miter lim="800000"/>
            <a:headEnd/>
            <a:tailEnd/>
          </a:ln>
        </p:spPr>
      </p:pic>
      <p:sp>
        <p:nvSpPr>
          <p:cNvPr id="36872" name="TextBox 1"/>
          <p:cNvSpPr txBox="1">
            <a:spLocks noChangeArrowheads="1"/>
          </p:cNvSpPr>
          <p:nvPr/>
        </p:nvSpPr>
        <p:spPr bwMode="auto">
          <a:xfrm>
            <a:off x="304800" y="2667000"/>
            <a:ext cx="2209800" cy="1200150"/>
          </a:xfrm>
          <a:prstGeom prst="rect">
            <a:avLst/>
          </a:prstGeom>
          <a:noFill/>
          <a:ln w="9525">
            <a:noFill/>
            <a:miter lim="800000"/>
            <a:headEnd/>
            <a:tailEnd/>
          </a:ln>
        </p:spPr>
        <p:txBody>
          <a:bodyPr>
            <a:spAutoFit/>
          </a:bodyPr>
          <a:lstStyle/>
          <a:p>
            <a:pPr algn="ctr"/>
            <a:r>
              <a:rPr lang="en-US" sz="2400" b="1">
                <a:latin typeface="Calibri" pitchFamily="34" charset="0"/>
              </a:rPr>
              <a:t>SUBJECT-MATTER EXPERTS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1+#ppt_w/2"/>
                                          </p:val>
                                        </p:tav>
                                        <p:tav tm="100000">
                                          <p:val>
                                            <p:strVal val="#ppt_x"/>
                                          </p:val>
                                        </p:tav>
                                      </p:tavLst>
                                    </p:anim>
                                    <p:anim calcmode="lin" valueType="num">
                                      <p:cBhvr additive="base">
                                        <p:cTn id="18" dur="2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1+#ppt_w/2"/>
                                          </p:val>
                                        </p:tav>
                                        <p:tav tm="100000">
                                          <p:val>
                                            <p:strVal val="#ppt_x"/>
                                          </p:val>
                                        </p:tav>
                                      </p:tavLst>
                                    </p:anim>
                                    <p:anim calcmode="lin" valueType="num">
                                      <p:cBhvr additive="base">
                                        <p:cTn id="23"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solidFill>
                  <a:srgbClr val="E21937"/>
                </a:solidFill>
                <a:latin typeface="Cambria" pitchFamily="18" charset="0"/>
                <a:ea typeface="Lucida Grande"/>
                <a:cs typeface="Lucida Grande"/>
                <a:sym typeface="Lucida Grande"/>
              </a:rPr>
              <a:t>Support Site</a:t>
            </a:r>
          </a:p>
        </p:txBody>
      </p:sp>
      <p:sp>
        <p:nvSpPr>
          <p:cNvPr id="38914"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solidFill>
                <a:srgbClr val="898989"/>
              </a:solidFill>
              <a:cs typeface="Arial" charset="0"/>
            </a:endParaRPr>
          </a:p>
        </p:txBody>
      </p:sp>
      <p:pic>
        <p:nvPicPr>
          <p:cNvPr id="4" name="Picture 2"/>
          <p:cNvPicPr>
            <a:picLocks noChangeAspect="1" noChangeArrowheads="1"/>
          </p:cNvPicPr>
          <p:nvPr/>
        </p:nvPicPr>
        <p:blipFill>
          <a:blip r:embed="rId3" cstate="email"/>
          <a:srcRect/>
          <a:stretch>
            <a:fillRect/>
          </a:stretch>
        </p:blipFill>
        <p:spPr bwMode="auto">
          <a:xfrm>
            <a:off x="1524002" y="1447800"/>
            <a:ext cx="5732859" cy="4572000"/>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email"/>
          <a:srcRect/>
          <a:stretch>
            <a:fillRect/>
          </a:stretch>
        </p:blipFill>
        <p:spPr bwMode="auto">
          <a:xfrm rot="529124">
            <a:off x="4890922" y="1432586"/>
            <a:ext cx="3390721" cy="43719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Oval 5"/>
          <p:cNvSpPr/>
          <p:nvPr/>
        </p:nvSpPr>
        <p:spPr>
          <a:xfrm>
            <a:off x="1447800" y="3581400"/>
            <a:ext cx="1143000" cy="1447800"/>
          </a:xfrm>
          <a:prstGeom prst="ellipse">
            <a:avLst/>
          </a:prstGeom>
          <a:noFill/>
          <a:ln w="635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TextBox 7"/>
          <p:cNvSpPr txBox="1"/>
          <p:nvPr/>
        </p:nvSpPr>
        <p:spPr>
          <a:xfrm>
            <a:off x="990600" y="3581400"/>
            <a:ext cx="2819400" cy="1600438"/>
          </a:xfrm>
          <a:prstGeom prst="rect">
            <a:avLst/>
          </a:prstGeom>
          <a:solidFill>
            <a:schemeClr val="bg1"/>
          </a:solidFill>
          <a:ln w="28575">
            <a:solidFill>
              <a:schemeClr val="accent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fontAlgn="auto">
              <a:spcBef>
                <a:spcPts val="0"/>
              </a:spcBef>
              <a:spcAft>
                <a:spcPts val="0"/>
              </a:spcAft>
              <a:buFont typeface="Arial" pitchFamily="34" charset="0"/>
              <a:buChar char="•"/>
              <a:defRPr/>
            </a:pPr>
            <a:r>
              <a:rPr lang="en-US" dirty="0">
                <a:solidFill>
                  <a:prstClr val="black"/>
                </a:solidFill>
                <a:latin typeface="+mn-lt"/>
                <a:cs typeface="+mn-cs"/>
              </a:rPr>
              <a:t> </a:t>
            </a:r>
            <a:r>
              <a:rPr lang="en-US" sz="1600" dirty="0">
                <a:solidFill>
                  <a:prstClr val="black"/>
                </a:solidFill>
                <a:latin typeface="+mn-lt"/>
                <a:cs typeface="+mn-cs"/>
              </a:rPr>
              <a:t>Web-based Training</a:t>
            </a:r>
          </a:p>
          <a:p>
            <a:pPr fontAlgn="auto">
              <a:spcBef>
                <a:spcPts val="0"/>
              </a:spcBef>
              <a:spcAft>
                <a:spcPts val="0"/>
              </a:spcAft>
              <a:buFont typeface="Arial" pitchFamily="34" charset="0"/>
              <a:buChar char="•"/>
              <a:defRPr/>
            </a:pPr>
            <a:r>
              <a:rPr lang="en-US" sz="1600" dirty="0">
                <a:solidFill>
                  <a:prstClr val="black"/>
                </a:solidFill>
                <a:latin typeface="+mn-lt"/>
                <a:cs typeface="+mn-cs"/>
              </a:rPr>
              <a:t> </a:t>
            </a:r>
            <a:r>
              <a:rPr lang="en-US" sz="1600" dirty="0" err="1">
                <a:solidFill>
                  <a:prstClr val="black"/>
                </a:solidFill>
                <a:latin typeface="+mn-lt"/>
                <a:cs typeface="+mn-cs"/>
              </a:rPr>
              <a:t>FASTPATH</a:t>
            </a:r>
            <a:r>
              <a:rPr lang="en-US" sz="1600" dirty="0">
                <a:solidFill>
                  <a:prstClr val="black"/>
                </a:solidFill>
                <a:latin typeface="+mn-lt"/>
                <a:cs typeface="+mn-cs"/>
              </a:rPr>
              <a:t> Training Maps</a:t>
            </a:r>
          </a:p>
          <a:p>
            <a:pPr fontAlgn="auto">
              <a:spcBef>
                <a:spcPts val="0"/>
              </a:spcBef>
              <a:spcAft>
                <a:spcPts val="0"/>
              </a:spcAft>
              <a:buFont typeface="Arial" pitchFamily="34" charset="0"/>
              <a:buChar char="•"/>
              <a:defRPr/>
            </a:pPr>
            <a:r>
              <a:rPr lang="en-US" sz="1600" dirty="0">
                <a:solidFill>
                  <a:prstClr val="black"/>
                </a:solidFill>
                <a:latin typeface="+mn-lt"/>
                <a:cs typeface="+mn-cs"/>
              </a:rPr>
              <a:t> Training Calendar</a:t>
            </a:r>
          </a:p>
          <a:p>
            <a:pPr fontAlgn="auto">
              <a:spcBef>
                <a:spcPts val="0"/>
              </a:spcBef>
              <a:spcAft>
                <a:spcPts val="0"/>
              </a:spcAft>
              <a:buFont typeface="Arial" pitchFamily="34" charset="0"/>
              <a:buChar char="•"/>
              <a:defRPr/>
            </a:pPr>
            <a:r>
              <a:rPr lang="en-US" sz="1600" dirty="0">
                <a:solidFill>
                  <a:prstClr val="black"/>
                </a:solidFill>
                <a:latin typeface="+mn-lt"/>
                <a:cs typeface="+mn-cs"/>
              </a:rPr>
              <a:t> Class Schedule</a:t>
            </a:r>
          </a:p>
          <a:p>
            <a:pPr fontAlgn="auto">
              <a:spcBef>
                <a:spcPts val="0"/>
              </a:spcBef>
              <a:spcAft>
                <a:spcPts val="0"/>
              </a:spcAft>
              <a:buFont typeface="Arial" pitchFamily="34" charset="0"/>
              <a:buChar char="•"/>
              <a:defRPr/>
            </a:pPr>
            <a:r>
              <a:rPr lang="en-US" sz="1600" dirty="0">
                <a:solidFill>
                  <a:prstClr val="black"/>
                </a:solidFill>
                <a:latin typeface="+mn-lt"/>
                <a:cs typeface="+mn-cs"/>
              </a:rPr>
              <a:t> Registration</a:t>
            </a:r>
          </a:p>
          <a:p>
            <a:pPr fontAlgn="auto">
              <a:spcBef>
                <a:spcPts val="0"/>
              </a:spcBef>
              <a:spcAft>
                <a:spcPts val="0"/>
              </a:spcAft>
              <a:buFont typeface="Arial" pitchFamily="34" charset="0"/>
              <a:buChar char="•"/>
              <a:defRPr/>
            </a:pPr>
            <a:r>
              <a:rPr lang="en-US" sz="1600" dirty="0">
                <a:solidFill>
                  <a:prstClr val="black"/>
                </a:solidFill>
                <a:latin typeface="+mn-lt"/>
                <a:cs typeface="+mn-cs"/>
              </a:rPr>
              <a:t> </a:t>
            </a:r>
            <a:r>
              <a:rPr lang="en-US" sz="1600" dirty="0" err="1">
                <a:solidFill>
                  <a:prstClr val="black"/>
                </a:solidFill>
                <a:latin typeface="+mn-lt"/>
                <a:cs typeface="+mn-cs"/>
              </a:rPr>
              <a:t>FAQs</a:t>
            </a:r>
            <a:endParaRPr lang="en-US" sz="1600" dirty="0">
              <a:solidFill>
                <a:prstClr val="black"/>
              </a:solidFill>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2000"/>
                            </p:stCondLst>
                            <p:childTnLst>
                              <p:par>
                                <p:cTn id="9" presetID="23" presetClass="entr" presetSubtype="16"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3000"/>
                            </p:stCondLst>
                            <p:childTnLst>
                              <p:par>
                                <p:cTn id="14" presetID="22" presetClass="entr" presetSubtype="8"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srcRect/>
          <a:stretch>
            <a:fillRect/>
          </a:stretch>
        </p:blipFill>
        <p:spPr bwMode="auto">
          <a:xfrm>
            <a:off x="-12700" y="5854700"/>
            <a:ext cx="9169400" cy="1003300"/>
          </a:xfrm>
          <a:prstGeom prst="rect">
            <a:avLst/>
          </a:prstGeom>
          <a:noFill/>
          <a:ln w="9525">
            <a:noFill/>
            <a:miter lim="800000"/>
            <a:headEnd/>
            <a:tailEnd/>
          </a:ln>
        </p:spPr>
      </p:pic>
      <p:sp>
        <p:nvSpPr>
          <p:cNvPr id="40962" name="Rectangle 3"/>
          <p:cNvSpPr>
            <a:spLocks noGrp="1" noChangeArrowheads="1"/>
          </p:cNvSpPr>
          <p:nvPr>
            <p:ph type="title"/>
          </p:nvPr>
        </p:nvSpPr>
        <p:spPr>
          <a:xfrm>
            <a:off x="685800" y="304800"/>
            <a:ext cx="7772400" cy="914400"/>
          </a:xfrm>
        </p:spPr>
        <p:txBody>
          <a:bodyPr/>
          <a:lstStyle/>
          <a:p>
            <a:r>
              <a:rPr lang="en-US">
                <a:solidFill>
                  <a:srgbClr val="E21937"/>
                </a:solidFill>
                <a:latin typeface="Cambria" pitchFamily="18" charset="0"/>
                <a:ea typeface="Lucida Grande"/>
                <a:cs typeface="Lucida Grande"/>
                <a:sym typeface="Lucida Grande"/>
              </a:rPr>
              <a:t>Training Matrix</a:t>
            </a:r>
            <a:endParaRPr lang="en-US">
              <a:solidFill>
                <a:srgbClr val="E21937"/>
              </a:solidFill>
              <a:latin typeface="Cambria" pitchFamily="18" charset="0"/>
              <a:sym typeface="Lucida Grande"/>
            </a:endParaRPr>
          </a:p>
        </p:txBody>
      </p:sp>
      <p:pic>
        <p:nvPicPr>
          <p:cNvPr id="49154" name="Picture 2"/>
          <p:cNvPicPr>
            <a:picLocks noChangeAspect="1" noChangeArrowheads="1"/>
          </p:cNvPicPr>
          <p:nvPr/>
        </p:nvPicPr>
        <p:blipFill>
          <a:blip r:embed="rId4" cstate="email"/>
          <a:srcRect/>
          <a:stretch>
            <a:fillRect/>
          </a:stretch>
        </p:blipFill>
        <p:spPr bwMode="auto">
          <a:xfrm rot="529124">
            <a:off x="5067677" y="1573375"/>
            <a:ext cx="3102667" cy="40005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0964" name="TextBox 7"/>
          <p:cNvSpPr txBox="1">
            <a:spLocks noChangeArrowheads="1"/>
          </p:cNvSpPr>
          <p:nvPr/>
        </p:nvSpPr>
        <p:spPr bwMode="auto">
          <a:xfrm>
            <a:off x="533400" y="1447800"/>
            <a:ext cx="3962400" cy="646113"/>
          </a:xfrm>
          <a:prstGeom prst="rect">
            <a:avLst/>
          </a:prstGeom>
          <a:noFill/>
          <a:ln w="9525">
            <a:noFill/>
            <a:miter lim="800000"/>
            <a:headEnd/>
            <a:tailEnd/>
          </a:ln>
        </p:spPr>
        <p:txBody>
          <a:bodyPr>
            <a:spAutoFit/>
          </a:bodyPr>
          <a:lstStyle/>
          <a:p>
            <a:r>
              <a:rPr lang="en-US">
                <a:solidFill>
                  <a:srgbClr val="000000"/>
                </a:solidFill>
                <a:latin typeface="Calibri" pitchFamily="34" charset="0"/>
              </a:rPr>
              <a:t>Provides quick easy access to training resources.</a:t>
            </a:r>
          </a:p>
        </p:txBody>
      </p:sp>
      <p:pic>
        <p:nvPicPr>
          <p:cNvPr id="49155" name="Picture 3"/>
          <p:cNvPicPr>
            <a:picLocks noChangeAspect="1" noChangeArrowheads="1"/>
          </p:cNvPicPr>
          <p:nvPr/>
        </p:nvPicPr>
        <p:blipFill>
          <a:blip r:embed="rId5"/>
          <a:srcRect/>
          <a:stretch>
            <a:fillRect/>
          </a:stretch>
        </p:blipFill>
        <p:spPr bwMode="auto">
          <a:xfrm>
            <a:off x="609600" y="2286000"/>
            <a:ext cx="433705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ppt_w</p:attrName>
                                        </p:attrNameLst>
                                      </p:cBhvr>
                                      <p:tavLst>
                                        <p:tav tm="0">
                                          <p:val>
                                            <p:strVal val="#ppt_w*0.70"/>
                                          </p:val>
                                        </p:tav>
                                        <p:tav tm="100000">
                                          <p:val>
                                            <p:strVal val="#ppt_w"/>
                                          </p:val>
                                        </p:tav>
                                      </p:tavLst>
                                    </p:anim>
                                    <p:anim calcmode="lin" valueType="num">
                                      <p:cBhvr>
                                        <p:cTn id="8" dur="1000" fill="hold"/>
                                        <p:tgtEl>
                                          <p:spTgt spid="49154"/>
                                        </p:tgtEl>
                                        <p:attrNameLst>
                                          <p:attrName>ppt_h</p:attrName>
                                        </p:attrNameLst>
                                      </p:cBhvr>
                                      <p:tavLst>
                                        <p:tav tm="0">
                                          <p:val>
                                            <p:strVal val="#ppt_h"/>
                                          </p:val>
                                        </p:tav>
                                        <p:tav tm="100000">
                                          <p:val>
                                            <p:strVal val="#ppt_h"/>
                                          </p:val>
                                        </p:tav>
                                      </p:tavLst>
                                    </p:anim>
                                    <p:animEffect transition="in" filter="fade">
                                      <p:cBhvr>
                                        <p:cTn id="9" dur="1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5"/>
          <p:cNvSpPr>
            <a:spLocks noGrp="1"/>
          </p:cNvSpPr>
          <p:nvPr>
            <p:ph type="title"/>
          </p:nvPr>
        </p:nvSpPr>
        <p:spPr>
          <a:xfrm>
            <a:off x="304800" y="0"/>
            <a:ext cx="8229600" cy="1143000"/>
          </a:xfrm>
        </p:spPr>
        <p:txBody>
          <a:bodyPr/>
          <a:lstStyle/>
          <a:p>
            <a:r>
              <a:rPr lang="en-US">
                <a:solidFill>
                  <a:srgbClr val="E21937"/>
                </a:solidFill>
                <a:latin typeface="Cambria" pitchFamily="18" charset="0"/>
                <a:ea typeface="Lucida Grande"/>
                <a:cs typeface="Lucida Grande"/>
                <a:sym typeface="Lucida Grande"/>
              </a:rPr>
              <a:t>Resources &amp; Support</a:t>
            </a:r>
          </a:p>
        </p:txBody>
      </p:sp>
      <p:sp>
        <p:nvSpPr>
          <p:cNvPr id="43010"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solidFill>
                <a:srgbClr val="898989"/>
              </a:solidFill>
              <a:cs typeface="Arial" charset="0"/>
            </a:endParaRPr>
          </a:p>
        </p:txBody>
      </p:sp>
      <p:pic>
        <p:nvPicPr>
          <p:cNvPr id="7" name="Picture 6" descr="Training Matrix_Page_12.jpg"/>
          <p:cNvPicPr>
            <a:picLocks noChangeAspect="1"/>
          </p:cNvPicPr>
          <p:nvPr/>
        </p:nvPicPr>
        <p:blipFill>
          <a:blip r:embed="rId3" cstate="email"/>
          <a:srcRect/>
          <a:stretch>
            <a:fillRect/>
          </a:stretch>
        </p:blipFill>
        <p:spPr>
          <a:xfrm>
            <a:off x="457200" y="1447800"/>
            <a:ext cx="4572000" cy="57367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Training Matrix_Page_19.jpg"/>
          <p:cNvPicPr>
            <a:picLocks noChangeAspect="1"/>
          </p:cNvPicPr>
          <p:nvPr/>
        </p:nvPicPr>
        <p:blipFill>
          <a:blip r:embed="rId4" cstate="email"/>
          <a:srcRect/>
          <a:stretch>
            <a:fillRect/>
          </a:stretch>
        </p:blipFill>
        <p:spPr>
          <a:xfrm rot="894566">
            <a:off x="3402849" y="985704"/>
            <a:ext cx="5011882" cy="632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Training Matrix_Page_16.jpg"/>
          <p:cNvPicPr>
            <a:picLocks noChangeAspect="1"/>
          </p:cNvPicPr>
          <p:nvPr/>
        </p:nvPicPr>
        <p:blipFill>
          <a:blip r:embed="rId5" cstate="email"/>
          <a:srcRect/>
          <a:stretch>
            <a:fillRect/>
          </a:stretch>
        </p:blipFill>
        <p:spPr>
          <a:xfrm>
            <a:off x="2286000" y="609600"/>
            <a:ext cx="4935682" cy="6248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6" presetClass="emph" presetSubtype="0" fill="hold" nodeType="afterEffect">
                                  <p:stCondLst>
                                    <p:cond delay="0"/>
                                  </p:stCondLst>
                                  <p:childTnLst>
                                    <p:animScale>
                                      <p:cBhvr>
                                        <p:cTn id="12" dur="1000" fill="hold"/>
                                        <p:tgtEl>
                                          <p:spTgt spid="7"/>
                                        </p:tgtEl>
                                      </p:cBhvr>
                                      <p:by x="75000" y="75000"/>
                                    </p:animScale>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strVal val="#ppt_w*0.7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1000" fill="hold"/>
                                        <p:tgtEl>
                                          <p:spTgt spid="9"/>
                                        </p:tgtEl>
                                      </p:cBhvr>
                                      <p:by x="75000" y="75000"/>
                                    </p:animScale>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par>
                          <p:cTn id="28" fill="hold">
                            <p:stCondLst>
                              <p:cond delay="4000"/>
                            </p:stCondLst>
                            <p:childTnLst>
                              <p:par>
                                <p:cTn id="29" presetID="6" presetClass="emph" presetSubtype="0" fill="hold" nodeType="afterEffect">
                                  <p:stCondLst>
                                    <p:cond delay="0"/>
                                  </p:stCondLst>
                                  <p:childTnLst>
                                    <p:animScale>
                                      <p:cBhvr>
                                        <p:cTn id="30" dur="1000" fill="hold"/>
                                        <p:tgtEl>
                                          <p:spTgt spid="8"/>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8" descr="Corp Building large fastsigns.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2" name="Group 14"/>
          <p:cNvGrpSpPr>
            <a:grpSpLocks/>
          </p:cNvGrpSpPr>
          <p:nvPr/>
        </p:nvGrpSpPr>
        <p:grpSpPr bwMode="auto">
          <a:xfrm>
            <a:off x="0" y="914400"/>
            <a:ext cx="9144000" cy="1676400"/>
            <a:chOff x="0" y="2133600"/>
            <a:chExt cx="9144000" cy="1676400"/>
          </a:xfrm>
        </p:grpSpPr>
        <p:sp>
          <p:nvSpPr>
            <p:cNvPr id="12" name="Flowchart: Delay 11"/>
            <p:cNvSpPr/>
            <p:nvPr/>
          </p:nvSpPr>
          <p:spPr>
            <a:xfrm>
              <a:off x="0" y="2133600"/>
              <a:ext cx="9144000" cy="1676400"/>
            </a:xfrm>
            <a:prstGeom prst="flowChartDelay">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Flowchart: Delay 10"/>
            <p:cNvSpPr/>
            <p:nvPr/>
          </p:nvSpPr>
          <p:spPr>
            <a:xfrm>
              <a:off x="0" y="2209800"/>
              <a:ext cx="8991600" cy="1524000"/>
            </a:xfrm>
            <a:prstGeom prst="flowChartDelay">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Box 5"/>
            <p:cNvSpPr txBox="1"/>
            <p:nvPr/>
          </p:nvSpPr>
          <p:spPr>
            <a:xfrm>
              <a:off x="228600" y="2514600"/>
              <a:ext cx="8915400" cy="1200150"/>
            </a:xfrm>
            <a:prstGeom prst="rect">
              <a:avLst/>
            </a:prstGeom>
            <a:noFill/>
          </p:spPr>
          <p:txBody>
            <a:bodyPr>
              <a:spAutoFit/>
            </a:bodyPr>
            <a:lstStyle/>
            <a:p>
              <a:pPr fontAlgn="auto">
                <a:spcBef>
                  <a:spcPts val="0"/>
                </a:spcBef>
                <a:spcAft>
                  <a:spcPts val="0"/>
                </a:spcAft>
                <a:defRPr/>
              </a:pPr>
              <a:r>
                <a:rPr lang="en-US" sz="7200" spc="1000" dirty="0">
                  <a:solidFill>
                    <a:prstClr val="white">
                      <a:lumMod val="75000"/>
                    </a:prstClr>
                  </a:solidFill>
                  <a:latin typeface="Rockwell Extra Bold" pitchFamily="18" charset="0"/>
                  <a:cs typeface="Shruti" pitchFamily="2"/>
                </a:rPr>
                <a:t>FASTSIGNS</a:t>
              </a:r>
            </a:p>
          </p:txBody>
        </p:sp>
        <p:sp>
          <p:nvSpPr>
            <p:cNvPr id="4" name="TextBox 3"/>
            <p:cNvSpPr txBox="1"/>
            <p:nvPr/>
          </p:nvSpPr>
          <p:spPr>
            <a:xfrm>
              <a:off x="152400" y="2286000"/>
              <a:ext cx="6629400" cy="461963"/>
            </a:xfrm>
            <a:prstGeom prst="rect">
              <a:avLst/>
            </a:prstGeom>
            <a:noFill/>
          </p:spPr>
          <p:txBody>
            <a:bodyPr>
              <a:spAutoFit/>
            </a:bodyPr>
            <a:lstStyle/>
            <a:p>
              <a:pPr algn="ctr" fontAlgn="auto">
                <a:spcBef>
                  <a:spcPts val="0"/>
                </a:spcBef>
                <a:spcAft>
                  <a:spcPts val="0"/>
                </a:spcAft>
                <a:defRPr/>
              </a:pPr>
              <a:r>
                <a:rPr lang="en-US" sz="2400" spc="2500" dirty="0">
                  <a:solidFill>
                    <a:prstClr val="white"/>
                  </a:solidFill>
                  <a:latin typeface="+mn-lt"/>
                  <a:cs typeface="Arial" pitchFamily="34" charset="0"/>
                </a:rPr>
                <a:t>UNIVERSITY OF</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idx="4294967295"/>
          </p:nvPr>
        </p:nvSpPr>
        <p:spPr/>
        <p:txBody>
          <a:bodyPr/>
          <a:lstStyle/>
          <a:p>
            <a:r>
              <a:rPr lang="en-US">
                <a:solidFill>
                  <a:srgbClr val="E21937"/>
                </a:solidFill>
                <a:latin typeface="Cambria" pitchFamily="18" charset="0"/>
                <a:ea typeface="Lucida Grande"/>
                <a:cs typeface="Lucida Grande"/>
                <a:sym typeface="Lucida Grande"/>
              </a:rPr>
              <a:t>University of FASTSIGNS </a:t>
            </a:r>
          </a:p>
        </p:txBody>
      </p:sp>
      <p:sp>
        <p:nvSpPr>
          <p:cNvPr id="4" name="Text Placeholder 3"/>
          <p:cNvSpPr>
            <a:spLocks noGrp="1"/>
          </p:cNvSpPr>
          <p:nvPr>
            <p:ph type="body" idx="4294967295"/>
          </p:nvPr>
        </p:nvSpPr>
        <p:spPr/>
        <p:txBody>
          <a:bodyPr/>
          <a:lstStyle/>
          <a:p>
            <a:r>
              <a:rPr lang="en-US"/>
              <a:t>Online strategy</a:t>
            </a:r>
          </a:p>
          <a:p>
            <a:pPr lvl="1"/>
            <a:r>
              <a:rPr lang="en-US"/>
              <a:t>Support site</a:t>
            </a:r>
          </a:p>
          <a:p>
            <a:pPr lvl="1"/>
            <a:r>
              <a:rPr lang="en-US"/>
              <a:t>Learning management system</a:t>
            </a:r>
          </a:p>
          <a:p>
            <a:r>
              <a:rPr lang="en-US"/>
              <a:t>“WYN-WYN” for franchisees</a:t>
            </a:r>
          </a:p>
          <a:p>
            <a:pPr lvl="1"/>
            <a:r>
              <a:rPr lang="en-US"/>
              <a:t>What you need</a:t>
            </a:r>
          </a:p>
          <a:p>
            <a:pPr lvl="1"/>
            <a:r>
              <a:rPr lang="en-US"/>
              <a:t>When you need</a:t>
            </a:r>
          </a:p>
        </p:txBody>
      </p:sp>
      <p:pic>
        <p:nvPicPr>
          <p:cNvPr id="47107" name="Picture 1"/>
          <p:cNvPicPr>
            <a:picLocks noChangeAspect="1" noChangeArrowheads="1"/>
          </p:cNvPicPr>
          <p:nvPr/>
        </p:nvPicPr>
        <p:blipFill>
          <a:blip r:embed="rId3"/>
          <a:srcRect/>
          <a:stretch>
            <a:fillRect/>
          </a:stretch>
        </p:blipFill>
        <p:spPr bwMode="auto">
          <a:xfrm>
            <a:off x="63500" y="5854700"/>
            <a:ext cx="9004300" cy="9858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accel="50000" decel="5000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accel="50000" decel="50000"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solidFill>
                  <a:srgbClr val="C00000"/>
                </a:solidFill>
                <a:latin typeface="Cambria" pitchFamily="18" charset="0"/>
              </a:rPr>
              <a:t>FASTSIGNS Convention</a:t>
            </a:r>
          </a:p>
        </p:txBody>
      </p:sp>
      <p:sp>
        <p:nvSpPr>
          <p:cNvPr id="49154"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solidFill>
                <a:srgbClr val="898989"/>
              </a:solidFill>
              <a:cs typeface="Arial" charset="0"/>
            </a:endParaRPr>
          </a:p>
        </p:txBody>
      </p:sp>
      <p:graphicFrame>
        <p:nvGraphicFramePr>
          <p:cNvPr id="10" name="Diagram 9"/>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000" y="2895600"/>
            <a:ext cx="8915400" cy="2362200"/>
          </a:xfrm>
        </p:spPr>
        <p:txBody>
          <a:bodyPr rtlCol="0">
            <a:noAutofit/>
          </a:bodyPr>
          <a:lstStyle/>
          <a:p>
            <a:pPr algn="ctr" fontAlgn="auto">
              <a:spcAft>
                <a:spcPts val="0"/>
              </a:spcAft>
              <a:defRPr/>
            </a:pPr>
            <a:r>
              <a:rPr lang="en-US" b="0" dirty="0">
                <a:solidFill>
                  <a:schemeClr val="accent1">
                    <a:lumMod val="75000"/>
                  </a:schemeClr>
                </a:solidFill>
              </a:rPr>
              <a:t>THE FASTSIGNS</a:t>
            </a:r>
            <a:br>
              <a:rPr lang="en-US" sz="6600" dirty="0">
                <a:solidFill>
                  <a:schemeClr val="accent1">
                    <a:lumMod val="75000"/>
                  </a:schemeClr>
                </a:solidFill>
              </a:rPr>
            </a:br>
            <a:r>
              <a:rPr lang="en-US" sz="6600" dirty="0">
                <a:solidFill>
                  <a:schemeClr val="accent1">
                    <a:lumMod val="75000"/>
                  </a:schemeClr>
                </a:solidFill>
              </a:rPr>
              <a:t>TRAINING EXPERIENCE</a:t>
            </a:r>
          </a:p>
        </p:txBody>
      </p:sp>
      <p:pic>
        <p:nvPicPr>
          <p:cNvPr id="51202" name="Picture 1"/>
          <p:cNvPicPr>
            <a:picLocks noChangeAspect="1" noChangeArrowheads="1"/>
          </p:cNvPicPr>
          <p:nvPr/>
        </p:nvPicPr>
        <p:blipFill>
          <a:blip r:embed="rId3"/>
          <a:srcRect/>
          <a:stretch>
            <a:fillRect/>
          </a:stretch>
        </p:blipFill>
        <p:spPr bwMode="auto">
          <a:xfrm>
            <a:off x="0" y="5854700"/>
            <a:ext cx="9169400" cy="1003300"/>
          </a:xfrm>
          <a:prstGeom prst="rect">
            <a:avLst/>
          </a:prstGeom>
          <a:noFill/>
          <a:ln w="9525">
            <a:noFill/>
            <a:miter lim="800000"/>
            <a:headEnd/>
            <a:tailEnd/>
          </a:ln>
        </p:spPr>
      </p:pic>
      <p:sp>
        <p:nvSpPr>
          <p:cNvPr id="2" name="TextBox 1"/>
          <p:cNvSpPr txBox="1"/>
          <p:nvPr/>
        </p:nvSpPr>
        <p:spPr>
          <a:xfrm rot="20948736">
            <a:off x="1905000" y="1163638"/>
            <a:ext cx="5181600" cy="1108075"/>
          </a:xfrm>
          <a:prstGeom prst="rect">
            <a:avLst/>
          </a:prstGeom>
          <a:noFill/>
        </p:spPr>
        <p:txBody>
          <a:bodyPr>
            <a:spAutoFit/>
          </a:bodyPr>
          <a:lstStyle/>
          <a:p>
            <a:pPr algn="ctr" fontAlgn="auto">
              <a:spcBef>
                <a:spcPts val="0"/>
              </a:spcBef>
              <a:spcAft>
                <a:spcPts val="0"/>
              </a:spcAft>
              <a:defRPr/>
            </a:pPr>
            <a:r>
              <a:rPr lang="en-US" sz="6600" dirty="0">
                <a:solidFill>
                  <a:schemeClr val="accent1">
                    <a:lumMod val="75000"/>
                  </a:schemeClr>
                </a:solidFill>
                <a:latin typeface="Brush Script Std" pitchFamily="66" charset="0"/>
                <a:cs typeface="+mn-cs"/>
              </a:rPr>
              <a:t>Thank You!</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5800" y="2133600"/>
            <a:ext cx="8077200" cy="2308225"/>
          </a:xfrm>
          <a:prstGeom prst="rect">
            <a:avLst/>
          </a:prstGeom>
          <a:noFill/>
          <a:ln w="9525">
            <a:noFill/>
            <a:miter lim="800000"/>
            <a:headEnd/>
            <a:tailEnd/>
          </a:ln>
        </p:spPr>
        <p:txBody>
          <a:bodyPr>
            <a:spAutoFit/>
          </a:bodyPr>
          <a:lstStyle/>
          <a:p>
            <a:pPr algn="ctr"/>
            <a:r>
              <a:rPr lang="en-US" sz="3600" b="1">
                <a:solidFill>
                  <a:srgbClr val="005DA9"/>
                </a:solidFill>
                <a:latin typeface="Calibri" pitchFamily="34" charset="0"/>
              </a:rPr>
              <a:t>Drive Performance Improvement </a:t>
            </a:r>
            <a:br>
              <a:rPr lang="en-US" sz="3600" b="1">
                <a:solidFill>
                  <a:srgbClr val="005DA9"/>
                </a:solidFill>
                <a:latin typeface="Calibri" pitchFamily="34" charset="0"/>
              </a:rPr>
            </a:br>
            <a:r>
              <a:rPr lang="en-US" sz="3600">
                <a:solidFill>
                  <a:srgbClr val="005DA9"/>
                </a:solidFill>
                <a:latin typeface="Calibri" pitchFamily="34" charset="0"/>
              </a:rPr>
              <a:t>in each of the </a:t>
            </a:r>
            <a:r>
              <a:rPr lang="en-US" sz="3600" b="1">
                <a:solidFill>
                  <a:srgbClr val="005DA9"/>
                </a:solidFill>
                <a:latin typeface="Calibri" pitchFamily="34" charset="0"/>
              </a:rPr>
              <a:t>Four Strategic Objectives </a:t>
            </a:r>
            <a:r>
              <a:rPr lang="en-US" sz="3600">
                <a:solidFill>
                  <a:srgbClr val="005DA9"/>
                </a:solidFill>
                <a:latin typeface="Calibri" pitchFamily="34" charset="0"/>
              </a:rPr>
              <a:t>through the </a:t>
            </a:r>
            <a:r>
              <a:rPr lang="en-US" sz="3600" b="1">
                <a:solidFill>
                  <a:srgbClr val="005DA9"/>
                </a:solidFill>
                <a:latin typeface="Calibri" pitchFamily="34" charset="0"/>
              </a:rPr>
              <a:t>Development &amp; Delivery of Effective Training Programs.</a:t>
            </a:r>
          </a:p>
        </p:txBody>
      </p:sp>
      <p:pic>
        <p:nvPicPr>
          <p:cNvPr id="16386" name="Picture 1"/>
          <p:cNvPicPr>
            <a:picLocks noChangeAspect="1" noChangeArrowheads="1"/>
          </p:cNvPicPr>
          <p:nvPr/>
        </p:nvPicPr>
        <p:blipFill>
          <a:blip r:embed="rId3"/>
          <a:srcRect/>
          <a:stretch>
            <a:fillRect/>
          </a:stretch>
        </p:blipFill>
        <p:spPr bwMode="auto">
          <a:xfrm>
            <a:off x="63500" y="5854700"/>
            <a:ext cx="9004300" cy="9858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434"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solidFill>
                <a:srgbClr val="898989"/>
              </a:solidFill>
              <a:cs typeface="Arial" charset="0"/>
            </a:endParaRPr>
          </a:p>
        </p:txBody>
      </p:sp>
      <p:pic>
        <p:nvPicPr>
          <p:cNvPr id="3" name="Picture 2" descr="crazy-road-sign1.jpg"/>
          <p:cNvPicPr>
            <a:picLocks noChangeAspect="1"/>
          </p:cNvPicPr>
          <p:nvPr/>
        </p:nvPicPr>
        <p:blipFill>
          <a:blip r:embed="rId3" cstate="email"/>
          <a:srcRect/>
          <a:stretch>
            <a:fillRect/>
          </a:stretch>
        </p:blipFill>
        <p:spPr>
          <a:xfrm rot="20937404">
            <a:off x="1905002" y="-228600"/>
            <a:ext cx="5049187" cy="6553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Clear Road.jpg"/>
          <p:cNvPicPr>
            <a:picLocks noChangeAspect="1"/>
          </p:cNvPicPr>
          <p:nvPr/>
        </p:nvPicPr>
        <p:blipFill>
          <a:blip r:embed="rId3"/>
          <a:srcRect/>
          <a:stretch>
            <a:fillRect/>
          </a:stretch>
        </p:blipFill>
        <p:spPr bwMode="auto">
          <a:xfrm>
            <a:off x="0" y="0"/>
            <a:ext cx="9139238" cy="6858000"/>
          </a:xfrm>
          <a:prstGeom prst="rect">
            <a:avLst/>
          </a:prstGeom>
          <a:noFill/>
          <a:ln w="9525">
            <a:noFill/>
            <a:miter lim="800000"/>
            <a:headEnd/>
            <a:tailEnd/>
          </a:ln>
        </p:spPr>
      </p:pic>
      <p:pic>
        <p:nvPicPr>
          <p:cNvPr id="3" name="Picture 2" descr="Winding Road Sign.png"/>
          <p:cNvPicPr>
            <a:picLocks noChangeAspect="1"/>
          </p:cNvPicPr>
          <p:nvPr/>
        </p:nvPicPr>
        <p:blipFill>
          <a:blip r:embed="rId4"/>
          <a:srcRect/>
          <a:stretch>
            <a:fillRect/>
          </a:stretch>
        </p:blipFill>
        <p:spPr bwMode="auto">
          <a:xfrm>
            <a:off x="1905000" y="685800"/>
            <a:ext cx="5410200" cy="5410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5" descr="Clear Road.jpg"/>
          <p:cNvPicPr>
            <a:picLocks noChangeAspect="1"/>
          </p:cNvPicPr>
          <p:nvPr/>
        </p:nvPicPr>
        <p:blipFill>
          <a:blip r:embed="rId3">
            <a:lum bright="20000"/>
          </a:blip>
          <a:srcRect/>
          <a:stretch>
            <a:fillRect/>
          </a:stretch>
        </p:blipFill>
        <p:spPr bwMode="auto">
          <a:xfrm>
            <a:off x="0" y="0"/>
            <a:ext cx="9139238" cy="6858000"/>
          </a:xfrm>
          <a:prstGeom prst="rect">
            <a:avLst/>
          </a:prstGeom>
          <a:noFill/>
          <a:ln w="9525">
            <a:noFill/>
            <a:miter lim="800000"/>
            <a:headEnd/>
            <a:tailEnd/>
          </a:ln>
        </p:spPr>
      </p:pic>
      <p:pic>
        <p:nvPicPr>
          <p:cNvPr id="22530" name="Picture 1"/>
          <p:cNvPicPr>
            <a:picLocks noChangeAspect="1" noChangeArrowheads="1"/>
          </p:cNvPicPr>
          <p:nvPr/>
        </p:nvPicPr>
        <p:blipFill>
          <a:blip r:embed="rId4"/>
          <a:srcRect/>
          <a:stretch>
            <a:fillRect/>
          </a:stretch>
        </p:blipFill>
        <p:spPr bwMode="auto">
          <a:xfrm>
            <a:off x="-12700" y="5854700"/>
            <a:ext cx="9169400" cy="1003300"/>
          </a:xfrm>
          <a:prstGeom prst="rect">
            <a:avLst/>
          </a:prstGeom>
          <a:noFill/>
          <a:ln w="9525">
            <a:noFill/>
            <a:miter lim="800000"/>
            <a:headEnd/>
            <a:tailEnd/>
          </a:ln>
        </p:spPr>
      </p:pic>
      <p:sp>
        <p:nvSpPr>
          <p:cNvPr id="22531" name="Rectangle 3"/>
          <p:cNvSpPr>
            <a:spLocks noGrp="1" noChangeArrowheads="1"/>
          </p:cNvSpPr>
          <p:nvPr>
            <p:ph type="title"/>
          </p:nvPr>
        </p:nvSpPr>
        <p:spPr>
          <a:xfrm>
            <a:off x="685800" y="0"/>
            <a:ext cx="7772400" cy="1524000"/>
          </a:xfrm>
        </p:spPr>
        <p:txBody>
          <a:bodyPr/>
          <a:lstStyle/>
          <a:p>
            <a:r>
              <a:rPr lang="en-US">
                <a:solidFill>
                  <a:srgbClr val="E21937"/>
                </a:solidFill>
                <a:latin typeface="Cambria" pitchFamily="18" charset="0"/>
                <a:ea typeface="Lucida Grande"/>
                <a:cs typeface="Lucida Grande"/>
                <a:sym typeface="Lucida Grande"/>
              </a:rPr>
              <a:t>FASTSIGNS Training Team</a:t>
            </a:r>
            <a:endParaRPr lang="en-US">
              <a:solidFill>
                <a:srgbClr val="E21937"/>
              </a:solidFill>
              <a:latin typeface="Cambria" pitchFamily="18" charset="0"/>
              <a:sym typeface="Lucida Grande"/>
            </a:endParaRPr>
          </a:p>
        </p:txBody>
      </p:sp>
      <p:pic>
        <p:nvPicPr>
          <p:cNvPr id="50178" name="Picture 2"/>
          <p:cNvPicPr>
            <a:picLocks noChangeAspect="1" noChangeArrowheads="1"/>
          </p:cNvPicPr>
          <p:nvPr/>
        </p:nvPicPr>
        <p:blipFill>
          <a:blip r:embed="rId5" cstate="email"/>
          <a:srcRect/>
          <a:stretch>
            <a:fillRect/>
          </a:stretch>
        </p:blipFill>
        <p:spPr bwMode="auto">
          <a:xfrm>
            <a:off x="3962400" y="1447800"/>
            <a:ext cx="1325274" cy="15654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0179" name="Picture 3"/>
          <p:cNvPicPr>
            <a:picLocks noChangeAspect="1" noChangeArrowheads="1"/>
          </p:cNvPicPr>
          <p:nvPr/>
        </p:nvPicPr>
        <p:blipFill>
          <a:blip r:embed="rId6" cstate="email"/>
          <a:srcRect/>
          <a:stretch>
            <a:fillRect/>
          </a:stretch>
        </p:blipFill>
        <p:spPr bwMode="auto">
          <a:xfrm rot="472256">
            <a:off x="6073153" y="2599483"/>
            <a:ext cx="1357912" cy="17181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0180" name="Picture 4"/>
          <p:cNvPicPr>
            <a:picLocks noChangeAspect="1" noChangeArrowheads="1"/>
          </p:cNvPicPr>
          <p:nvPr/>
        </p:nvPicPr>
        <p:blipFill>
          <a:blip r:embed="rId7" cstate="email"/>
          <a:srcRect/>
          <a:stretch>
            <a:fillRect/>
          </a:stretch>
        </p:blipFill>
        <p:spPr bwMode="auto">
          <a:xfrm rot="506345">
            <a:off x="3865758" y="3810000"/>
            <a:ext cx="1431073" cy="167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535" name="TextBox 11"/>
          <p:cNvSpPr txBox="1">
            <a:spLocks noChangeArrowheads="1"/>
          </p:cNvSpPr>
          <p:nvPr/>
        </p:nvSpPr>
        <p:spPr bwMode="auto">
          <a:xfrm>
            <a:off x="3962400" y="3124200"/>
            <a:ext cx="1524000" cy="369888"/>
          </a:xfrm>
          <a:prstGeom prst="rect">
            <a:avLst/>
          </a:prstGeom>
          <a:noFill/>
          <a:ln w="9525">
            <a:noFill/>
            <a:miter lim="800000"/>
            <a:headEnd/>
            <a:tailEnd/>
          </a:ln>
        </p:spPr>
        <p:txBody>
          <a:bodyPr>
            <a:spAutoFit/>
          </a:bodyPr>
          <a:lstStyle/>
          <a:p>
            <a:pPr algn="ctr"/>
            <a:r>
              <a:rPr lang="en-US">
                <a:solidFill>
                  <a:srgbClr val="000000"/>
                </a:solidFill>
                <a:latin typeface="Calibri" pitchFamily="34" charset="0"/>
              </a:rPr>
              <a:t>Jason Myers</a:t>
            </a:r>
          </a:p>
        </p:txBody>
      </p:sp>
      <p:sp>
        <p:nvSpPr>
          <p:cNvPr id="22536" name="TextBox 12"/>
          <p:cNvSpPr txBox="1">
            <a:spLocks noChangeArrowheads="1"/>
          </p:cNvSpPr>
          <p:nvPr/>
        </p:nvSpPr>
        <p:spPr bwMode="auto">
          <a:xfrm>
            <a:off x="3733800" y="5562600"/>
            <a:ext cx="1676400" cy="369888"/>
          </a:xfrm>
          <a:prstGeom prst="rect">
            <a:avLst/>
          </a:prstGeom>
          <a:noFill/>
          <a:ln w="9525">
            <a:noFill/>
            <a:miter lim="800000"/>
            <a:headEnd/>
            <a:tailEnd/>
          </a:ln>
        </p:spPr>
        <p:txBody>
          <a:bodyPr>
            <a:spAutoFit/>
          </a:bodyPr>
          <a:lstStyle/>
          <a:p>
            <a:r>
              <a:rPr lang="en-US">
                <a:solidFill>
                  <a:srgbClr val="000000"/>
                </a:solidFill>
                <a:latin typeface="Calibri" pitchFamily="34" charset="0"/>
              </a:rPr>
              <a:t>Jereme Mentzel</a:t>
            </a:r>
          </a:p>
        </p:txBody>
      </p:sp>
      <p:sp>
        <p:nvSpPr>
          <p:cNvPr id="22537" name="TextBox 13"/>
          <p:cNvSpPr txBox="1">
            <a:spLocks noChangeArrowheads="1"/>
          </p:cNvSpPr>
          <p:nvPr/>
        </p:nvSpPr>
        <p:spPr bwMode="auto">
          <a:xfrm>
            <a:off x="5943600" y="4419600"/>
            <a:ext cx="2590800" cy="369888"/>
          </a:xfrm>
          <a:prstGeom prst="rect">
            <a:avLst/>
          </a:prstGeom>
          <a:noFill/>
          <a:ln w="9525">
            <a:noFill/>
            <a:miter lim="800000"/>
            <a:headEnd/>
            <a:tailEnd/>
          </a:ln>
        </p:spPr>
        <p:txBody>
          <a:bodyPr>
            <a:spAutoFit/>
          </a:bodyPr>
          <a:lstStyle/>
          <a:p>
            <a:r>
              <a:rPr lang="en-US">
                <a:solidFill>
                  <a:srgbClr val="000000"/>
                </a:solidFill>
                <a:latin typeface="Calibri" pitchFamily="34" charset="0"/>
              </a:rPr>
              <a:t>Marie Mulligan-McDaniel</a:t>
            </a:r>
          </a:p>
        </p:txBody>
      </p:sp>
      <p:sp>
        <p:nvSpPr>
          <p:cNvPr id="22538" name="TextBox 14"/>
          <p:cNvSpPr txBox="1">
            <a:spLocks noChangeArrowheads="1"/>
          </p:cNvSpPr>
          <p:nvPr/>
        </p:nvSpPr>
        <p:spPr bwMode="auto">
          <a:xfrm>
            <a:off x="1447800" y="4191000"/>
            <a:ext cx="1600200" cy="369888"/>
          </a:xfrm>
          <a:prstGeom prst="rect">
            <a:avLst/>
          </a:prstGeom>
          <a:noFill/>
          <a:ln w="9525">
            <a:noFill/>
            <a:miter lim="800000"/>
            <a:headEnd/>
            <a:tailEnd/>
          </a:ln>
        </p:spPr>
        <p:txBody>
          <a:bodyPr>
            <a:spAutoFit/>
          </a:bodyPr>
          <a:lstStyle/>
          <a:p>
            <a:pPr algn="ctr"/>
            <a:r>
              <a:rPr lang="en-US">
                <a:solidFill>
                  <a:srgbClr val="000000"/>
                </a:solidFill>
                <a:latin typeface="Calibri" pitchFamily="34" charset="0"/>
              </a:rPr>
              <a:t>Jeff Portwood</a:t>
            </a:r>
          </a:p>
        </p:txBody>
      </p:sp>
      <p:pic>
        <p:nvPicPr>
          <p:cNvPr id="50181" name="Picture 5"/>
          <p:cNvPicPr>
            <a:picLocks noChangeAspect="1" noChangeArrowheads="1"/>
          </p:cNvPicPr>
          <p:nvPr/>
        </p:nvPicPr>
        <p:blipFill>
          <a:blip r:embed="rId8" cstate="email"/>
          <a:srcRect/>
          <a:stretch>
            <a:fillRect/>
          </a:stretch>
        </p:blipFill>
        <p:spPr bwMode="auto">
          <a:xfrm>
            <a:off x="1524002" y="2362201"/>
            <a:ext cx="1433513" cy="17224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Microsoft Office\MEDIA\CAGCAT10\j0229385.wmf"/>
          <p:cNvPicPr>
            <a:picLocks noChangeAspect="1" noChangeArrowheads="1"/>
          </p:cNvPicPr>
          <p:nvPr/>
        </p:nvPicPr>
        <p:blipFill>
          <a:blip r:embed="rId3" cstate="email">
            <a:duotone>
              <a:schemeClr val="accent1">
                <a:shade val="45000"/>
                <a:satMod val="135000"/>
              </a:schemeClr>
              <a:prstClr val="white"/>
            </a:duotone>
          </a:blip>
          <a:srcRect/>
          <a:stretch>
            <a:fillRect/>
          </a:stretch>
        </p:blipFill>
        <p:spPr bwMode="auto">
          <a:xfrm>
            <a:off x="-112337" y="-23328"/>
            <a:ext cx="9408737" cy="6500328"/>
          </a:xfrm>
          <a:prstGeom prst="rect">
            <a:avLst/>
          </a:prstGeom>
          <a:noFill/>
        </p:spPr>
      </p:pic>
      <p:sp>
        <p:nvSpPr>
          <p:cNvPr id="16" name="TextBox 15"/>
          <p:cNvSpPr txBox="1">
            <a:spLocks noChangeArrowheads="1"/>
          </p:cNvSpPr>
          <p:nvPr/>
        </p:nvSpPr>
        <p:spPr bwMode="auto">
          <a:xfrm>
            <a:off x="3733800" y="1295400"/>
            <a:ext cx="3276600" cy="2646363"/>
          </a:xfrm>
          <a:prstGeom prst="rect">
            <a:avLst/>
          </a:prstGeom>
          <a:noFill/>
          <a:ln w="9525">
            <a:noFill/>
            <a:miter lim="800000"/>
            <a:headEnd/>
            <a:tailEnd/>
          </a:ln>
        </p:spPr>
        <p:txBody>
          <a:bodyPr>
            <a:spAutoFit/>
          </a:bodyPr>
          <a:lstStyle/>
          <a:p>
            <a:pPr algn="ctr"/>
            <a:r>
              <a:rPr lang="en-US" sz="16600">
                <a:solidFill>
                  <a:srgbClr val="C6D9F1"/>
                </a:solidFill>
                <a:latin typeface="Rockwell Extra Bold" pitchFamily="18" charset="0"/>
              </a:rPr>
              <a:t>55</a:t>
            </a:r>
            <a:endParaRPr lang="en-US">
              <a:solidFill>
                <a:srgbClr val="C6D9F1"/>
              </a:solidFill>
              <a:latin typeface="Rockwell Extra Bold" pitchFamily="18" charset="0"/>
            </a:endParaRPr>
          </a:p>
        </p:txBody>
      </p:sp>
      <p:sp>
        <p:nvSpPr>
          <p:cNvPr id="24579" name="TextBox 3"/>
          <p:cNvSpPr txBox="1">
            <a:spLocks noChangeArrowheads="1"/>
          </p:cNvSpPr>
          <p:nvPr/>
        </p:nvSpPr>
        <p:spPr bwMode="auto">
          <a:xfrm>
            <a:off x="1905000" y="2743200"/>
            <a:ext cx="2209800" cy="1862138"/>
          </a:xfrm>
          <a:prstGeom prst="rect">
            <a:avLst/>
          </a:prstGeom>
          <a:noFill/>
          <a:ln w="9525">
            <a:noFill/>
            <a:miter lim="800000"/>
            <a:headEnd/>
            <a:tailEnd/>
          </a:ln>
        </p:spPr>
        <p:txBody>
          <a:bodyPr>
            <a:spAutoFit/>
          </a:bodyPr>
          <a:lstStyle/>
          <a:p>
            <a:pPr algn="ctr"/>
            <a:r>
              <a:rPr lang="en-US" sz="11500">
                <a:solidFill>
                  <a:srgbClr val="C00000"/>
                </a:solidFill>
                <a:latin typeface="Rockwell Extra Bold" pitchFamily="18" charset="0"/>
              </a:rPr>
              <a:t>28</a:t>
            </a:r>
            <a:endParaRPr lang="en-US">
              <a:solidFill>
                <a:srgbClr val="C00000"/>
              </a:solidFill>
              <a:latin typeface="Rockwell Extra Bold" pitchFamily="18" charset="0"/>
            </a:endParaRPr>
          </a:p>
        </p:txBody>
      </p:sp>
      <p:sp>
        <p:nvSpPr>
          <p:cNvPr id="24580" name="TextBox 4"/>
          <p:cNvSpPr txBox="1">
            <a:spLocks noChangeArrowheads="1"/>
          </p:cNvSpPr>
          <p:nvPr/>
        </p:nvSpPr>
        <p:spPr bwMode="auto">
          <a:xfrm>
            <a:off x="2362200" y="4191000"/>
            <a:ext cx="2743200" cy="369888"/>
          </a:xfrm>
          <a:prstGeom prst="rect">
            <a:avLst/>
          </a:prstGeom>
          <a:noFill/>
          <a:ln w="9525">
            <a:noFill/>
            <a:miter lim="800000"/>
            <a:headEnd/>
            <a:tailEnd/>
          </a:ln>
        </p:spPr>
        <p:txBody>
          <a:bodyPr>
            <a:spAutoFit/>
          </a:bodyPr>
          <a:lstStyle/>
          <a:p>
            <a:r>
              <a:rPr lang="en-US">
                <a:solidFill>
                  <a:srgbClr val="000000"/>
                </a:solidFill>
                <a:latin typeface="Arial Narrow" pitchFamily="34" charset="0"/>
              </a:rPr>
              <a:t>CENTER OPERATIONS</a:t>
            </a:r>
          </a:p>
        </p:txBody>
      </p:sp>
      <p:sp>
        <p:nvSpPr>
          <p:cNvPr id="6" name="TextBox 5"/>
          <p:cNvSpPr txBox="1">
            <a:spLocks noChangeArrowheads="1"/>
          </p:cNvSpPr>
          <p:nvPr/>
        </p:nvSpPr>
        <p:spPr bwMode="auto">
          <a:xfrm>
            <a:off x="4572000" y="3429000"/>
            <a:ext cx="2743200" cy="584200"/>
          </a:xfrm>
          <a:prstGeom prst="rect">
            <a:avLst/>
          </a:prstGeom>
          <a:noFill/>
          <a:ln w="9525">
            <a:noFill/>
            <a:miter lim="800000"/>
            <a:headEnd/>
            <a:tailEnd/>
          </a:ln>
        </p:spPr>
        <p:txBody>
          <a:bodyPr>
            <a:spAutoFit/>
          </a:bodyPr>
          <a:lstStyle/>
          <a:p>
            <a:r>
              <a:rPr lang="en-US" sz="3200">
                <a:solidFill>
                  <a:srgbClr val="000000"/>
                </a:solidFill>
                <a:latin typeface="Arial Narrow" pitchFamily="34" charset="0"/>
              </a:rPr>
              <a:t>LEADERSHIP</a:t>
            </a:r>
          </a:p>
        </p:txBody>
      </p:sp>
      <p:sp>
        <p:nvSpPr>
          <p:cNvPr id="24582" name="TextBox 6"/>
          <p:cNvSpPr txBox="1">
            <a:spLocks noChangeArrowheads="1"/>
          </p:cNvSpPr>
          <p:nvPr/>
        </p:nvSpPr>
        <p:spPr bwMode="auto">
          <a:xfrm rot="-5400000">
            <a:off x="2861469" y="2526506"/>
            <a:ext cx="2743200" cy="738188"/>
          </a:xfrm>
          <a:prstGeom prst="rect">
            <a:avLst/>
          </a:prstGeom>
          <a:noFill/>
          <a:ln w="9525">
            <a:noFill/>
            <a:miter lim="800000"/>
            <a:headEnd/>
            <a:tailEnd/>
          </a:ln>
        </p:spPr>
        <p:txBody>
          <a:bodyPr>
            <a:spAutoFit/>
          </a:bodyPr>
          <a:lstStyle/>
          <a:p>
            <a:r>
              <a:rPr lang="en-US" sz="2800" b="1">
                <a:solidFill>
                  <a:srgbClr val="000000"/>
                </a:solidFill>
                <a:latin typeface="Arial Narrow" pitchFamily="34" charset="0"/>
              </a:rPr>
              <a:t>FASTSIGNS</a:t>
            </a:r>
            <a:r>
              <a:rPr lang="en-US" sz="2800">
                <a:solidFill>
                  <a:srgbClr val="000000"/>
                </a:solidFill>
                <a:latin typeface="Arial Narrow" pitchFamily="34" charset="0"/>
              </a:rPr>
              <a:t> </a:t>
            </a:r>
            <a:br>
              <a:rPr lang="en-US">
                <a:solidFill>
                  <a:srgbClr val="000000"/>
                </a:solidFill>
                <a:latin typeface="Arial Narrow" pitchFamily="34" charset="0"/>
              </a:rPr>
            </a:br>
            <a:r>
              <a:rPr lang="en-US" sz="1400">
                <a:solidFill>
                  <a:srgbClr val="000000"/>
                </a:solidFill>
                <a:latin typeface="Arial Narrow" pitchFamily="34" charset="0"/>
              </a:rPr>
              <a:t>EXPERIENCE</a:t>
            </a:r>
            <a:endParaRPr lang="en-US">
              <a:solidFill>
                <a:srgbClr val="000000"/>
              </a:solidFill>
              <a:latin typeface="Arial Narrow" pitchFamily="34" charset="0"/>
            </a:endParaRPr>
          </a:p>
        </p:txBody>
      </p:sp>
      <p:sp>
        <p:nvSpPr>
          <p:cNvPr id="8" name="TextBox 7"/>
          <p:cNvSpPr txBox="1">
            <a:spLocks noChangeArrowheads="1"/>
          </p:cNvSpPr>
          <p:nvPr/>
        </p:nvSpPr>
        <p:spPr bwMode="auto">
          <a:xfrm>
            <a:off x="4267200" y="2743200"/>
            <a:ext cx="2743200" cy="369888"/>
          </a:xfrm>
          <a:prstGeom prst="rect">
            <a:avLst/>
          </a:prstGeom>
          <a:noFill/>
          <a:ln w="9525">
            <a:noFill/>
            <a:miter lim="800000"/>
            <a:headEnd/>
            <a:tailEnd/>
          </a:ln>
        </p:spPr>
        <p:txBody>
          <a:bodyPr>
            <a:spAutoFit/>
          </a:bodyPr>
          <a:lstStyle/>
          <a:p>
            <a:r>
              <a:rPr lang="en-US">
                <a:solidFill>
                  <a:srgbClr val="000000"/>
                </a:solidFill>
                <a:latin typeface="Arial Narrow" pitchFamily="34" charset="0"/>
              </a:rPr>
              <a:t>TRAINING</a:t>
            </a:r>
          </a:p>
        </p:txBody>
      </p:sp>
      <p:sp>
        <p:nvSpPr>
          <p:cNvPr id="9" name="TextBox 8"/>
          <p:cNvSpPr txBox="1"/>
          <p:nvPr/>
        </p:nvSpPr>
        <p:spPr>
          <a:xfrm>
            <a:off x="4572000" y="3886200"/>
            <a:ext cx="3581400" cy="307975"/>
          </a:xfrm>
          <a:prstGeom prst="rect">
            <a:avLst/>
          </a:prstGeom>
          <a:noFill/>
        </p:spPr>
        <p:txBody>
          <a:bodyPr>
            <a:spAutoFit/>
          </a:bodyPr>
          <a:lstStyle/>
          <a:p>
            <a:pPr fontAlgn="auto">
              <a:spcBef>
                <a:spcPts val="0"/>
              </a:spcBef>
              <a:spcAft>
                <a:spcPts val="0"/>
              </a:spcAft>
              <a:defRPr/>
            </a:pPr>
            <a:r>
              <a:rPr lang="en-US" sz="1400" spc="500" dirty="0">
                <a:solidFill>
                  <a:prstClr val="black"/>
                </a:solidFill>
                <a:latin typeface="Arial Narrow" pitchFamily="34" charset="0"/>
                <a:cs typeface="+mn-cs"/>
              </a:rPr>
              <a:t>BUSINESS MANAGEMENT</a:t>
            </a:r>
          </a:p>
        </p:txBody>
      </p:sp>
      <p:sp>
        <p:nvSpPr>
          <p:cNvPr id="10" name="TextBox 9"/>
          <p:cNvSpPr txBox="1">
            <a:spLocks noChangeArrowheads="1"/>
          </p:cNvSpPr>
          <p:nvPr/>
        </p:nvSpPr>
        <p:spPr bwMode="auto">
          <a:xfrm>
            <a:off x="4648200" y="3048000"/>
            <a:ext cx="1371600" cy="369888"/>
          </a:xfrm>
          <a:prstGeom prst="rect">
            <a:avLst/>
          </a:prstGeom>
          <a:noFill/>
          <a:ln w="9525">
            <a:noFill/>
            <a:miter lim="800000"/>
            <a:headEnd/>
            <a:tailEnd/>
          </a:ln>
        </p:spPr>
        <p:txBody>
          <a:bodyPr>
            <a:spAutoFit/>
          </a:bodyPr>
          <a:lstStyle/>
          <a:p>
            <a:r>
              <a:rPr lang="en-US">
                <a:solidFill>
                  <a:srgbClr val="000000"/>
                </a:solidFill>
                <a:latin typeface="Arial Narrow" pitchFamily="34" charset="0"/>
              </a:rPr>
              <a:t>TALENT</a:t>
            </a:r>
          </a:p>
        </p:txBody>
      </p:sp>
      <p:sp>
        <p:nvSpPr>
          <p:cNvPr id="24586" name="TextBox 10"/>
          <p:cNvSpPr txBox="1">
            <a:spLocks noChangeArrowheads="1"/>
          </p:cNvSpPr>
          <p:nvPr/>
        </p:nvSpPr>
        <p:spPr bwMode="auto">
          <a:xfrm rot="-5400000">
            <a:off x="4953794" y="2666206"/>
            <a:ext cx="1373188" cy="307975"/>
          </a:xfrm>
          <a:prstGeom prst="rect">
            <a:avLst/>
          </a:prstGeom>
          <a:noFill/>
          <a:ln w="9525">
            <a:noFill/>
            <a:miter lim="800000"/>
            <a:headEnd/>
            <a:tailEnd/>
          </a:ln>
        </p:spPr>
        <p:txBody>
          <a:bodyPr>
            <a:spAutoFit/>
          </a:bodyPr>
          <a:lstStyle/>
          <a:p>
            <a:r>
              <a:rPr lang="en-US" sz="1400">
                <a:solidFill>
                  <a:srgbClr val="000000"/>
                </a:solidFill>
                <a:latin typeface="Arial Narrow" pitchFamily="34" charset="0"/>
              </a:rPr>
              <a:t>PRODUCTION</a:t>
            </a:r>
          </a:p>
        </p:txBody>
      </p:sp>
      <p:sp>
        <p:nvSpPr>
          <p:cNvPr id="24587" name="TextBox 11"/>
          <p:cNvSpPr txBox="1">
            <a:spLocks noChangeArrowheads="1"/>
          </p:cNvSpPr>
          <p:nvPr/>
        </p:nvSpPr>
        <p:spPr bwMode="auto">
          <a:xfrm>
            <a:off x="5715000" y="2667000"/>
            <a:ext cx="2743200" cy="307975"/>
          </a:xfrm>
          <a:prstGeom prst="rect">
            <a:avLst/>
          </a:prstGeom>
          <a:noFill/>
          <a:ln w="9525">
            <a:noFill/>
            <a:miter lim="800000"/>
            <a:headEnd/>
            <a:tailEnd/>
          </a:ln>
        </p:spPr>
        <p:txBody>
          <a:bodyPr>
            <a:spAutoFit/>
          </a:bodyPr>
          <a:lstStyle/>
          <a:p>
            <a:r>
              <a:rPr lang="en-US" sz="1400">
                <a:solidFill>
                  <a:srgbClr val="000000"/>
                </a:solidFill>
                <a:latin typeface="Arial Narrow" pitchFamily="34" charset="0"/>
              </a:rPr>
              <a:t>GRAPHIC DESIGN</a:t>
            </a:r>
          </a:p>
        </p:txBody>
      </p:sp>
      <p:sp>
        <p:nvSpPr>
          <p:cNvPr id="13" name="TextBox 12"/>
          <p:cNvSpPr txBox="1">
            <a:spLocks noChangeArrowheads="1"/>
          </p:cNvSpPr>
          <p:nvPr/>
        </p:nvSpPr>
        <p:spPr bwMode="auto">
          <a:xfrm>
            <a:off x="1981200" y="4495800"/>
            <a:ext cx="2743200" cy="307975"/>
          </a:xfrm>
          <a:prstGeom prst="rect">
            <a:avLst/>
          </a:prstGeom>
          <a:noFill/>
          <a:ln w="9525">
            <a:noFill/>
            <a:miter lim="800000"/>
            <a:headEnd/>
            <a:tailEnd/>
          </a:ln>
        </p:spPr>
        <p:txBody>
          <a:bodyPr>
            <a:spAutoFit/>
          </a:bodyPr>
          <a:lstStyle/>
          <a:p>
            <a:r>
              <a:rPr lang="en-US" sz="1400">
                <a:solidFill>
                  <a:srgbClr val="000000"/>
                </a:solidFill>
                <a:latin typeface="Arial Narrow" pitchFamily="34" charset="0"/>
              </a:rPr>
              <a:t>SALES-BUILDING</a:t>
            </a:r>
          </a:p>
        </p:txBody>
      </p:sp>
      <p:sp>
        <p:nvSpPr>
          <p:cNvPr id="24589" name="TextBox 13"/>
          <p:cNvSpPr txBox="1">
            <a:spLocks noChangeArrowheads="1"/>
          </p:cNvSpPr>
          <p:nvPr/>
        </p:nvSpPr>
        <p:spPr bwMode="auto">
          <a:xfrm rot="-5400000">
            <a:off x="534988" y="3579812"/>
            <a:ext cx="2743200" cy="307975"/>
          </a:xfrm>
          <a:prstGeom prst="rect">
            <a:avLst/>
          </a:prstGeom>
          <a:noFill/>
          <a:ln w="9525">
            <a:noFill/>
            <a:miter lim="800000"/>
            <a:headEnd/>
            <a:tailEnd/>
          </a:ln>
        </p:spPr>
        <p:txBody>
          <a:bodyPr>
            <a:spAutoFit/>
          </a:bodyPr>
          <a:lstStyle/>
          <a:p>
            <a:r>
              <a:rPr lang="en-US" sz="1400">
                <a:solidFill>
                  <a:srgbClr val="000000"/>
                </a:solidFill>
                <a:latin typeface="Arial Narrow" pitchFamily="34" charset="0"/>
              </a:rPr>
              <a:t>FRANCHISE CONSULTING</a:t>
            </a:r>
          </a:p>
        </p:txBody>
      </p:sp>
      <p:sp>
        <p:nvSpPr>
          <p:cNvPr id="15" name="TextBox 14"/>
          <p:cNvSpPr txBox="1">
            <a:spLocks noChangeArrowheads="1"/>
          </p:cNvSpPr>
          <p:nvPr/>
        </p:nvSpPr>
        <p:spPr bwMode="auto">
          <a:xfrm>
            <a:off x="6400800" y="4114800"/>
            <a:ext cx="1371600" cy="307975"/>
          </a:xfrm>
          <a:prstGeom prst="rect">
            <a:avLst/>
          </a:prstGeom>
          <a:noFill/>
          <a:ln w="9525">
            <a:noFill/>
            <a:miter lim="800000"/>
            <a:headEnd/>
            <a:tailEnd/>
          </a:ln>
        </p:spPr>
        <p:txBody>
          <a:bodyPr>
            <a:spAutoFit/>
          </a:bodyPr>
          <a:lstStyle/>
          <a:p>
            <a:pPr algn="r"/>
            <a:r>
              <a:rPr lang="en-US" sz="1400">
                <a:solidFill>
                  <a:srgbClr val="000000"/>
                </a:solidFill>
                <a:latin typeface="Arial Narrow" pitchFamily="34" charset="0"/>
              </a:rPr>
              <a:t>LEARNING</a:t>
            </a:r>
          </a:p>
        </p:txBody>
      </p:sp>
      <p:sp>
        <p:nvSpPr>
          <p:cNvPr id="17" name="TextBox 16"/>
          <p:cNvSpPr txBox="1">
            <a:spLocks noChangeArrowheads="1"/>
          </p:cNvSpPr>
          <p:nvPr/>
        </p:nvSpPr>
        <p:spPr bwMode="auto">
          <a:xfrm>
            <a:off x="2590800" y="2819400"/>
            <a:ext cx="1371600" cy="307975"/>
          </a:xfrm>
          <a:prstGeom prst="rect">
            <a:avLst/>
          </a:prstGeom>
          <a:noFill/>
          <a:ln w="9525">
            <a:noFill/>
            <a:miter lim="800000"/>
            <a:headEnd/>
            <a:tailEnd/>
          </a:ln>
        </p:spPr>
        <p:txBody>
          <a:bodyPr>
            <a:spAutoFit/>
          </a:bodyPr>
          <a:lstStyle/>
          <a:p>
            <a:pPr algn="r"/>
            <a:r>
              <a:rPr lang="en-US" sz="1400">
                <a:solidFill>
                  <a:srgbClr val="000000"/>
                </a:solidFill>
                <a:latin typeface="Arial Narrow" pitchFamily="34" charset="0"/>
              </a:rPr>
              <a:t>Coaching</a:t>
            </a:r>
          </a:p>
        </p:txBody>
      </p:sp>
      <p:sp>
        <p:nvSpPr>
          <p:cNvPr id="24592" name="TextBox 17"/>
          <p:cNvSpPr txBox="1">
            <a:spLocks noChangeArrowheads="1"/>
          </p:cNvSpPr>
          <p:nvPr/>
        </p:nvSpPr>
        <p:spPr bwMode="auto">
          <a:xfrm>
            <a:off x="5943600" y="2819400"/>
            <a:ext cx="2743200" cy="276225"/>
          </a:xfrm>
          <a:prstGeom prst="rect">
            <a:avLst/>
          </a:prstGeom>
          <a:noFill/>
          <a:ln w="9525">
            <a:noFill/>
            <a:miter lim="800000"/>
            <a:headEnd/>
            <a:tailEnd/>
          </a:ln>
        </p:spPr>
        <p:txBody>
          <a:bodyPr>
            <a:spAutoFit/>
          </a:bodyPr>
          <a:lstStyle/>
          <a:p>
            <a:r>
              <a:rPr lang="en-US" sz="1200">
                <a:solidFill>
                  <a:srgbClr val="000000"/>
                </a:solidFill>
                <a:latin typeface="Arial Narrow" pitchFamily="34" charset="0"/>
              </a:rPr>
              <a:t>CUSTOMER SERVICE</a:t>
            </a:r>
          </a:p>
        </p:txBody>
      </p:sp>
      <p:sp>
        <p:nvSpPr>
          <p:cNvPr id="19" name="TextBox 18"/>
          <p:cNvSpPr txBox="1"/>
          <p:nvPr/>
        </p:nvSpPr>
        <p:spPr>
          <a:xfrm>
            <a:off x="3352800" y="2133600"/>
            <a:ext cx="4038600" cy="307975"/>
          </a:xfrm>
          <a:prstGeom prst="rect">
            <a:avLst/>
          </a:prstGeom>
          <a:noFill/>
        </p:spPr>
        <p:txBody>
          <a:bodyPr>
            <a:spAutoFit/>
          </a:bodyPr>
          <a:lstStyle/>
          <a:p>
            <a:pPr fontAlgn="auto">
              <a:spcBef>
                <a:spcPts val="0"/>
              </a:spcBef>
              <a:spcAft>
                <a:spcPts val="0"/>
              </a:spcAft>
              <a:defRPr/>
            </a:pPr>
            <a:r>
              <a:rPr lang="en-US" sz="1400" b="1" spc="500" dirty="0">
                <a:solidFill>
                  <a:prstClr val="black"/>
                </a:solidFill>
                <a:latin typeface="+mn-lt"/>
                <a:cs typeface="+mn-cs"/>
              </a:rPr>
              <a:t>PERFORMANCE IMPROVEMENT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8" grpId="0"/>
      <p:bldP spid="9" grpId="0"/>
      <p:bldP spid="10" grpId="0"/>
      <p:bldP spid="13" grpId="0"/>
      <p:bldP spid="15"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62200"/>
            <a:ext cx="4648200" cy="1143000"/>
          </a:xfrm>
        </p:spPr>
        <p:txBody>
          <a:bodyPr rtlCol="0">
            <a:normAutofit fontScale="90000"/>
          </a:bodyPr>
          <a:lstStyle/>
          <a:p>
            <a:pPr fontAlgn="auto">
              <a:spcAft>
                <a:spcPts val="0"/>
              </a:spcAft>
              <a:defRPr/>
            </a:pPr>
            <a:r>
              <a:rPr lang="en-US" sz="11500" spc="500" dirty="0" err="1">
                <a:solidFill>
                  <a:schemeClr val="tx2">
                    <a:lumMod val="60000"/>
                    <a:lumOff val="40000"/>
                  </a:schemeClr>
                </a:solidFill>
                <a:latin typeface="Rockwell Extra Bold" pitchFamily="18" charset="0"/>
                <a:cs typeface="Raavi" pitchFamily="2"/>
              </a:rPr>
              <a:t>WIIF</a:t>
            </a:r>
            <a:endParaRPr lang="en-US" spc="500" dirty="0">
              <a:solidFill>
                <a:schemeClr val="tx2">
                  <a:lumMod val="60000"/>
                  <a:lumOff val="40000"/>
                </a:schemeClr>
              </a:solidFill>
              <a:latin typeface="Rockwell Extra Bold" pitchFamily="18" charset="0"/>
              <a:cs typeface="Raavi" pitchFamily="2"/>
            </a:endParaRPr>
          </a:p>
        </p:txBody>
      </p:sp>
      <p:sp>
        <p:nvSpPr>
          <p:cNvPr id="6" name="Title 1"/>
          <p:cNvSpPr txBox="1">
            <a:spLocks/>
          </p:cNvSpPr>
          <p:nvPr/>
        </p:nvSpPr>
        <p:spPr bwMode="auto">
          <a:xfrm>
            <a:off x="5943600" y="2362200"/>
            <a:ext cx="1371600" cy="1143000"/>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sz="11500" spc="500" dirty="0">
                <a:solidFill>
                  <a:srgbClr val="1F497D">
                    <a:lumMod val="60000"/>
                    <a:lumOff val="40000"/>
                  </a:srgbClr>
                </a:solidFill>
                <a:latin typeface="Rockwell Extra Bold" pitchFamily="18" charset="0"/>
                <a:cs typeface="Raavi" pitchFamily="2"/>
              </a:rPr>
              <a:t>M</a:t>
            </a:r>
            <a:endParaRPr lang="en-US" sz="4400" spc="500" dirty="0">
              <a:solidFill>
                <a:srgbClr val="1F497D">
                  <a:lumMod val="60000"/>
                  <a:lumOff val="40000"/>
                </a:srgbClr>
              </a:solidFill>
              <a:latin typeface="Rockwell Extra Bold" pitchFamily="18" charset="0"/>
              <a:cs typeface="Raavi" pitchFamily="2"/>
            </a:endParaRPr>
          </a:p>
        </p:txBody>
      </p:sp>
      <p:sp>
        <p:nvSpPr>
          <p:cNvPr id="7" name="Title 1"/>
          <p:cNvSpPr txBox="1">
            <a:spLocks/>
          </p:cNvSpPr>
          <p:nvPr/>
        </p:nvSpPr>
        <p:spPr bwMode="auto">
          <a:xfrm>
            <a:off x="5715000" y="2362200"/>
            <a:ext cx="1371600" cy="1143000"/>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sz="11500" spc="500" dirty="0">
                <a:solidFill>
                  <a:srgbClr val="1F497D">
                    <a:lumMod val="60000"/>
                    <a:lumOff val="40000"/>
                  </a:srgbClr>
                </a:solidFill>
                <a:latin typeface="Rockwell Extra Bold" pitchFamily="18" charset="0"/>
                <a:cs typeface="Raavi" pitchFamily="2"/>
              </a:rPr>
              <a:t>Y</a:t>
            </a:r>
            <a:endParaRPr lang="en-US" sz="4400" spc="500" dirty="0">
              <a:solidFill>
                <a:srgbClr val="1F497D">
                  <a:lumMod val="60000"/>
                  <a:lumOff val="40000"/>
                </a:srgbClr>
              </a:solidFill>
              <a:latin typeface="Rockwell Extra Bold" pitchFamily="18" charset="0"/>
              <a:cs typeface="Raavi" pitchFamily="2"/>
            </a:endParaRPr>
          </a:p>
        </p:txBody>
      </p:sp>
      <p:sp>
        <p:nvSpPr>
          <p:cNvPr id="8" name="Title 1"/>
          <p:cNvSpPr txBox="1">
            <a:spLocks/>
          </p:cNvSpPr>
          <p:nvPr/>
        </p:nvSpPr>
        <p:spPr bwMode="auto">
          <a:xfrm>
            <a:off x="3810000" y="2286000"/>
            <a:ext cx="2819400" cy="1143000"/>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sz="11500" spc="500" dirty="0">
                <a:solidFill>
                  <a:srgbClr val="1F497D">
                    <a:lumMod val="60000"/>
                    <a:lumOff val="40000"/>
                  </a:srgbClr>
                </a:solidFill>
                <a:latin typeface="Rockwell Extra Bold" pitchFamily="18" charset="0"/>
                <a:cs typeface="Raavi" pitchFamily="2"/>
              </a:rPr>
              <a:t>OU </a:t>
            </a:r>
            <a:endParaRPr lang="en-US" sz="4400" spc="500" dirty="0">
              <a:solidFill>
                <a:srgbClr val="1F497D">
                  <a:lumMod val="60000"/>
                  <a:lumOff val="40000"/>
                </a:srgbClr>
              </a:solidFill>
              <a:latin typeface="Rockwell Extra Bold" pitchFamily="18" charset="0"/>
              <a:cs typeface="Raavi" pitchFamily="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2000"/>
                            </p:stCondLst>
                            <p:childTnLst>
                              <p:par>
                                <p:cTn id="12" presetID="35" presetClass="path" presetSubtype="0" accel="50000" decel="50000" fill="hold" grpId="1" nodeType="afterEffect">
                                  <p:stCondLst>
                                    <p:cond delay="0"/>
                                  </p:stCondLst>
                                  <p:childTnLst>
                                    <p:animMotion origin="layout" path="M 0 2.22222E-6 L -0.3 -0.00556 " pathEditMode="relative" rAng="0" ptsTypes="AA">
                                      <p:cBhvr>
                                        <p:cTn id="13" dur="1000" fill="hold"/>
                                        <p:tgtEl>
                                          <p:spTgt spid="7"/>
                                        </p:tgtEl>
                                        <p:attrNameLst>
                                          <p:attrName>ppt_x</p:attrName>
                                          <p:attrName>ppt_y</p:attrName>
                                        </p:attrNameLst>
                                      </p:cBhvr>
                                      <p:rCtr x="-15000" y="-300"/>
                                    </p:animMotion>
                                  </p:childTnLst>
                                </p:cTn>
                              </p:par>
                              <p:par>
                                <p:cTn id="14" presetID="10" presetClass="exit" presetSubtype="0" fill="hold" grpId="0" nodeType="withEffect">
                                  <p:stCondLst>
                                    <p:cond delay="0"/>
                                  </p:stCondLst>
                                  <p:childTnLst>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7" grpId="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p:txBody>
          <a:bodyPr/>
          <a:lstStyle/>
          <a:p>
            <a:r>
              <a:rPr lang="en-US">
                <a:solidFill>
                  <a:srgbClr val="E21937"/>
                </a:solidFill>
                <a:latin typeface="Cambria" pitchFamily="18" charset="0"/>
                <a:ea typeface="Lucida Grande"/>
                <a:cs typeface="Lucida Grande"/>
                <a:sym typeface="Lucida Grande"/>
              </a:rPr>
              <a:t>Our Approach</a:t>
            </a:r>
          </a:p>
        </p:txBody>
      </p:sp>
      <p:sp>
        <p:nvSpPr>
          <p:cNvPr id="28674"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solidFill>
                <a:srgbClr val="898989"/>
              </a:solidFill>
              <a:cs typeface="Arial" charset="0"/>
            </a:endParaRPr>
          </a:p>
        </p:txBody>
      </p:sp>
      <p:sp>
        <p:nvSpPr>
          <p:cNvPr id="28675" name="Rectangle 5"/>
          <p:cNvSpPr>
            <a:spLocks noChangeArrowheads="1"/>
          </p:cNvSpPr>
          <p:nvPr/>
        </p:nvSpPr>
        <p:spPr bwMode="auto">
          <a:xfrm>
            <a:off x="0" y="2819400"/>
            <a:ext cx="9144000" cy="830263"/>
          </a:xfrm>
          <a:prstGeom prst="rect">
            <a:avLst/>
          </a:prstGeom>
          <a:noFill/>
          <a:ln w="9525">
            <a:noFill/>
            <a:miter lim="800000"/>
            <a:headEnd/>
            <a:tailEnd/>
          </a:ln>
        </p:spPr>
        <p:txBody>
          <a:bodyPr>
            <a:spAutoFit/>
          </a:bodyPr>
          <a:lstStyle/>
          <a:p>
            <a:pPr algn="ctr"/>
            <a:r>
              <a:rPr lang="en-US" sz="4800">
                <a:solidFill>
                  <a:srgbClr val="558ED5"/>
                </a:solidFill>
                <a:latin typeface="Arial Black" pitchFamily="34" charset="0"/>
              </a:rPr>
              <a:t>BLENDED LEARNING</a:t>
            </a:r>
          </a:p>
        </p:txBody>
      </p:sp>
      <p:sp>
        <p:nvSpPr>
          <p:cNvPr id="7" name="Rectangle 6"/>
          <p:cNvSpPr>
            <a:spLocks noChangeArrowheads="1"/>
          </p:cNvSpPr>
          <p:nvPr/>
        </p:nvSpPr>
        <p:spPr bwMode="auto">
          <a:xfrm>
            <a:off x="3886200" y="4038600"/>
            <a:ext cx="1493838" cy="461963"/>
          </a:xfrm>
          <a:prstGeom prst="rect">
            <a:avLst/>
          </a:prstGeom>
          <a:noFill/>
          <a:ln w="9525">
            <a:noFill/>
            <a:miter lim="800000"/>
            <a:headEnd/>
            <a:tailEnd/>
          </a:ln>
        </p:spPr>
        <p:txBody>
          <a:bodyPr wrap="none">
            <a:spAutoFit/>
          </a:bodyPr>
          <a:lstStyle/>
          <a:p>
            <a:pPr algn="ctr"/>
            <a:r>
              <a:rPr lang="en-US" sz="2400">
                <a:solidFill>
                  <a:srgbClr val="C00000"/>
                </a:solidFill>
                <a:latin typeface="Calibri" pitchFamily="34" charset="0"/>
              </a:rPr>
              <a:t>Self-paced</a:t>
            </a:r>
          </a:p>
        </p:txBody>
      </p:sp>
      <p:sp>
        <p:nvSpPr>
          <p:cNvPr id="8" name="Rectangle 7"/>
          <p:cNvSpPr>
            <a:spLocks noChangeArrowheads="1"/>
          </p:cNvSpPr>
          <p:nvPr/>
        </p:nvSpPr>
        <p:spPr bwMode="auto">
          <a:xfrm>
            <a:off x="3111500" y="2057400"/>
            <a:ext cx="1366838" cy="461963"/>
          </a:xfrm>
          <a:prstGeom prst="rect">
            <a:avLst/>
          </a:prstGeom>
          <a:noFill/>
          <a:ln w="9525">
            <a:noFill/>
            <a:miter lim="800000"/>
            <a:headEnd/>
            <a:tailEnd/>
          </a:ln>
        </p:spPr>
        <p:txBody>
          <a:bodyPr wrap="none">
            <a:spAutoFit/>
          </a:bodyPr>
          <a:lstStyle/>
          <a:p>
            <a:pPr algn="ctr"/>
            <a:r>
              <a:rPr lang="en-US" sz="2400">
                <a:solidFill>
                  <a:srgbClr val="C00000"/>
                </a:solidFill>
                <a:latin typeface="Calibri" pitchFamily="34" charset="0"/>
              </a:rPr>
              <a:t>Webinars</a:t>
            </a:r>
          </a:p>
        </p:txBody>
      </p:sp>
      <p:sp>
        <p:nvSpPr>
          <p:cNvPr id="9" name="Rectangle 8"/>
          <p:cNvSpPr>
            <a:spLocks noChangeArrowheads="1"/>
          </p:cNvSpPr>
          <p:nvPr/>
        </p:nvSpPr>
        <p:spPr bwMode="auto">
          <a:xfrm>
            <a:off x="5891213" y="2133600"/>
            <a:ext cx="1416050" cy="461963"/>
          </a:xfrm>
          <a:prstGeom prst="rect">
            <a:avLst/>
          </a:prstGeom>
          <a:noFill/>
          <a:ln w="9525">
            <a:noFill/>
            <a:miter lim="800000"/>
            <a:headEnd/>
            <a:tailEnd/>
          </a:ln>
        </p:spPr>
        <p:txBody>
          <a:bodyPr wrap="none">
            <a:spAutoFit/>
          </a:bodyPr>
          <a:lstStyle/>
          <a:p>
            <a:pPr algn="ctr"/>
            <a:r>
              <a:rPr lang="en-US" sz="2400">
                <a:solidFill>
                  <a:srgbClr val="C00000"/>
                </a:solidFill>
                <a:latin typeface="Calibri" pitchFamily="34" charset="0"/>
              </a:rPr>
              <a:t>eLearning</a:t>
            </a:r>
          </a:p>
        </p:txBody>
      </p:sp>
      <p:sp>
        <p:nvSpPr>
          <p:cNvPr id="10" name="Rectangle 9"/>
          <p:cNvSpPr>
            <a:spLocks noChangeArrowheads="1"/>
          </p:cNvSpPr>
          <p:nvPr/>
        </p:nvSpPr>
        <p:spPr bwMode="auto">
          <a:xfrm>
            <a:off x="5934075" y="4953000"/>
            <a:ext cx="1665288" cy="461963"/>
          </a:xfrm>
          <a:prstGeom prst="rect">
            <a:avLst/>
          </a:prstGeom>
          <a:noFill/>
          <a:ln w="9525">
            <a:noFill/>
            <a:miter lim="800000"/>
            <a:headEnd/>
            <a:tailEnd/>
          </a:ln>
        </p:spPr>
        <p:txBody>
          <a:bodyPr wrap="none">
            <a:spAutoFit/>
          </a:bodyPr>
          <a:lstStyle/>
          <a:p>
            <a:pPr algn="ctr"/>
            <a:r>
              <a:rPr lang="en-US" sz="2400">
                <a:solidFill>
                  <a:srgbClr val="C00000"/>
                </a:solidFill>
                <a:latin typeface="Calibri" pitchFamily="34" charset="0"/>
              </a:rPr>
              <a:t>Experiential</a:t>
            </a:r>
          </a:p>
        </p:txBody>
      </p:sp>
      <p:sp>
        <p:nvSpPr>
          <p:cNvPr id="11" name="Rectangle 10"/>
          <p:cNvSpPr>
            <a:spLocks noChangeArrowheads="1"/>
          </p:cNvSpPr>
          <p:nvPr/>
        </p:nvSpPr>
        <p:spPr bwMode="auto">
          <a:xfrm>
            <a:off x="990600" y="3886200"/>
            <a:ext cx="1951038" cy="461963"/>
          </a:xfrm>
          <a:prstGeom prst="rect">
            <a:avLst/>
          </a:prstGeom>
          <a:noFill/>
          <a:ln w="9525">
            <a:noFill/>
            <a:miter lim="800000"/>
            <a:headEnd/>
            <a:tailEnd/>
          </a:ln>
        </p:spPr>
        <p:txBody>
          <a:bodyPr wrap="none">
            <a:spAutoFit/>
          </a:bodyPr>
          <a:lstStyle/>
          <a:p>
            <a:pPr algn="ctr"/>
            <a:r>
              <a:rPr lang="en-US" sz="2400">
                <a:solidFill>
                  <a:srgbClr val="C00000"/>
                </a:solidFill>
                <a:latin typeface="Calibri" pitchFamily="34" charset="0"/>
              </a:rPr>
              <a:t>Instructor-Led</a:t>
            </a:r>
          </a:p>
        </p:txBody>
      </p:sp>
      <p:sp>
        <p:nvSpPr>
          <p:cNvPr id="12" name="Rectangle 11"/>
          <p:cNvSpPr>
            <a:spLocks noChangeArrowheads="1"/>
          </p:cNvSpPr>
          <p:nvPr/>
        </p:nvSpPr>
        <p:spPr bwMode="auto">
          <a:xfrm>
            <a:off x="2179638" y="4876800"/>
            <a:ext cx="1706562" cy="461963"/>
          </a:xfrm>
          <a:prstGeom prst="rect">
            <a:avLst/>
          </a:prstGeom>
          <a:noFill/>
          <a:ln w="9525">
            <a:noFill/>
            <a:miter lim="800000"/>
            <a:headEnd/>
            <a:tailEnd/>
          </a:ln>
        </p:spPr>
        <p:txBody>
          <a:bodyPr wrap="none">
            <a:spAutoFit/>
          </a:bodyPr>
          <a:lstStyle/>
          <a:p>
            <a:pPr algn="ctr"/>
            <a:r>
              <a:rPr lang="en-US" sz="2400">
                <a:solidFill>
                  <a:srgbClr val="C00000"/>
                </a:solidFill>
                <a:latin typeface="Calibri" pitchFamily="34" charset="0"/>
              </a:rPr>
              <a:t>Just-in-Time</a:t>
            </a:r>
          </a:p>
        </p:txBody>
      </p:sp>
      <p:sp>
        <p:nvSpPr>
          <p:cNvPr id="13" name="Rectangle 12"/>
          <p:cNvSpPr>
            <a:spLocks noChangeArrowheads="1"/>
          </p:cNvSpPr>
          <p:nvPr/>
        </p:nvSpPr>
        <p:spPr bwMode="auto">
          <a:xfrm>
            <a:off x="1227138" y="1828800"/>
            <a:ext cx="1327150" cy="461963"/>
          </a:xfrm>
          <a:prstGeom prst="rect">
            <a:avLst/>
          </a:prstGeom>
          <a:noFill/>
          <a:ln w="9525">
            <a:noFill/>
            <a:miter lim="800000"/>
            <a:headEnd/>
            <a:tailEnd/>
          </a:ln>
        </p:spPr>
        <p:txBody>
          <a:bodyPr wrap="none">
            <a:spAutoFit/>
          </a:bodyPr>
          <a:lstStyle/>
          <a:p>
            <a:pPr algn="ctr"/>
            <a:r>
              <a:rPr lang="en-US" sz="2400">
                <a:solidFill>
                  <a:srgbClr val="C00000"/>
                </a:solidFill>
                <a:latin typeface="Calibri" pitchFamily="34" charset="0"/>
              </a:rPr>
              <a:t>Seminars</a:t>
            </a:r>
          </a:p>
        </p:txBody>
      </p:sp>
      <p:sp>
        <p:nvSpPr>
          <p:cNvPr id="14" name="Rectangle 13"/>
          <p:cNvSpPr>
            <a:spLocks noChangeArrowheads="1"/>
          </p:cNvSpPr>
          <p:nvPr/>
        </p:nvSpPr>
        <p:spPr bwMode="auto">
          <a:xfrm>
            <a:off x="6408738" y="3810000"/>
            <a:ext cx="1325562" cy="461963"/>
          </a:xfrm>
          <a:prstGeom prst="rect">
            <a:avLst/>
          </a:prstGeom>
          <a:noFill/>
          <a:ln w="9525">
            <a:noFill/>
            <a:miter lim="800000"/>
            <a:headEnd/>
            <a:tailEnd/>
          </a:ln>
        </p:spPr>
        <p:txBody>
          <a:bodyPr wrap="none">
            <a:spAutoFit/>
          </a:bodyPr>
          <a:lstStyle/>
          <a:p>
            <a:pPr algn="ctr"/>
            <a:r>
              <a:rPr lang="en-US" sz="2400">
                <a:solidFill>
                  <a:srgbClr val="C00000"/>
                </a:solidFill>
                <a:latin typeface="Calibri" pitchFamily="34" charset="0"/>
              </a:rPr>
              <a:t>Coaching</a:t>
            </a:r>
          </a:p>
        </p:txBody>
      </p:sp>
      <p:sp>
        <p:nvSpPr>
          <p:cNvPr id="15" name="Rectangle 14"/>
          <p:cNvSpPr>
            <a:spLocks noChangeArrowheads="1"/>
          </p:cNvSpPr>
          <p:nvPr/>
        </p:nvSpPr>
        <p:spPr bwMode="auto">
          <a:xfrm>
            <a:off x="4349750" y="1600200"/>
            <a:ext cx="1504950" cy="461963"/>
          </a:xfrm>
          <a:prstGeom prst="rect">
            <a:avLst/>
          </a:prstGeom>
          <a:noFill/>
          <a:ln w="9525">
            <a:noFill/>
            <a:miter lim="800000"/>
            <a:headEnd/>
            <a:tailEnd/>
          </a:ln>
        </p:spPr>
        <p:txBody>
          <a:bodyPr wrap="none">
            <a:spAutoFit/>
          </a:bodyPr>
          <a:lstStyle/>
          <a:p>
            <a:pPr algn="ctr"/>
            <a:r>
              <a:rPr lang="en-US" sz="2400">
                <a:solidFill>
                  <a:srgbClr val="C00000"/>
                </a:solidFill>
                <a:latin typeface="Calibri" pitchFamily="34" charset="0"/>
              </a:rPr>
              <a:t>Mentoring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1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3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1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p:txBody>
          <a:bodyPr/>
          <a:lstStyle/>
          <a:p>
            <a:r>
              <a:rPr lang="en-US">
                <a:solidFill>
                  <a:srgbClr val="E21937"/>
                </a:solidFill>
                <a:latin typeface="Cambria" pitchFamily="18" charset="0"/>
                <a:ea typeface="Lucida Grande"/>
                <a:cs typeface="Lucida Grande"/>
                <a:sym typeface="Lucida Grande"/>
              </a:rPr>
              <a:t>Deliverables</a:t>
            </a:r>
          </a:p>
        </p:txBody>
      </p:sp>
      <p:sp>
        <p:nvSpPr>
          <p:cNvPr id="5" name="Content Placeholder 4"/>
          <p:cNvSpPr>
            <a:spLocks noGrp="1"/>
          </p:cNvSpPr>
          <p:nvPr>
            <p:ph idx="1"/>
          </p:nvPr>
        </p:nvSpPr>
        <p:spPr>
          <a:xfrm>
            <a:off x="914400" y="1676400"/>
            <a:ext cx="7772400" cy="4068763"/>
          </a:xfrm>
        </p:spPr>
        <p:txBody>
          <a:bodyPr/>
          <a:lstStyle/>
          <a:p>
            <a:r>
              <a:rPr lang="en-US"/>
              <a:t>Immersion in the FASTSIGNS business</a:t>
            </a:r>
          </a:p>
          <a:p>
            <a:r>
              <a:rPr lang="en-US"/>
              <a:t>Maximize learning</a:t>
            </a:r>
          </a:p>
          <a:p>
            <a:r>
              <a:rPr lang="en-US"/>
              <a:t>Individualize the experience</a:t>
            </a:r>
          </a:p>
          <a:p>
            <a:r>
              <a:rPr lang="en-US"/>
              <a:t>Accelerate ramp-up</a:t>
            </a:r>
          </a:p>
          <a:p>
            <a:r>
              <a:rPr lang="en-US"/>
              <a:t>Easy &amp; accessible resources</a:t>
            </a:r>
          </a:p>
        </p:txBody>
      </p:sp>
      <p:sp>
        <p:nvSpPr>
          <p:cNvPr id="30723" name="TextBox 5"/>
          <p:cNvSpPr txBox="1">
            <a:spLocks noChangeArrowheads="1"/>
          </p:cNvSpPr>
          <p:nvPr/>
        </p:nvSpPr>
        <p:spPr bwMode="auto">
          <a:xfrm>
            <a:off x="2743200" y="1219200"/>
            <a:ext cx="3657600" cy="369888"/>
          </a:xfrm>
          <a:prstGeom prst="rect">
            <a:avLst/>
          </a:prstGeom>
          <a:noFill/>
          <a:ln w="9525">
            <a:noFill/>
            <a:miter lim="800000"/>
            <a:headEnd/>
            <a:tailEnd/>
          </a:ln>
        </p:spPr>
        <p:txBody>
          <a:bodyPr>
            <a:spAutoFit/>
          </a:bodyPr>
          <a:lstStyle/>
          <a:p>
            <a:pPr algn="ctr"/>
            <a:r>
              <a:rPr lang="en-US">
                <a:solidFill>
                  <a:srgbClr val="000000"/>
                </a:solidFill>
                <a:latin typeface="Calibri" pitchFamily="34" charset="0"/>
              </a:rPr>
              <a:t>For New Franchisees</a:t>
            </a:r>
          </a:p>
        </p:txBody>
      </p:sp>
      <p:pic>
        <p:nvPicPr>
          <p:cNvPr id="30724" name="Picture 1"/>
          <p:cNvPicPr>
            <a:picLocks noChangeAspect="1" noChangeArrowheads="1"/>
          </p:cNvPicPr>
          <p:nvPr/>
        </p:nvPicPr>
        <p:blipFill>
          <a:blip r:embed="rId3"/>
          <a:srcRect/>
          <a:stretch>
            <a:fillRect/>
          </a:stretch>
        </p:blipFill>
        <p:spPr bwMode="auto">
          <a:xfrm>
            <a:off x="63500" y="5854700"/>
            <a:ext cx="9004300" cy="9858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accel="50000" decel="5000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2010</Words>
  <Application>Microsoft Office PowerPoint</Application>
  <PresentationFormat>On-screen Show (4:3)</PresentationFormat>
  <Paragraphs>181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Arial Narrow</vt:lpstr>
      <vt:lpstr>Brush Script Std</vt:lpstr>
      <vt:lpstr>Calibri</vt:lpstr>
      <vt:lpstr>Cambria</vt:lpstr>
      <vt:lpstr>Rockwell Extra Bold</vt:lpstr>
      <vt:lpstr>Office Theme</vt:lpstr>
      <vt:lpstr>THE FASTSIGNS TRAINING EXPERIENCE</vt:lpstr>
      <vt:lpstr>PowerPoint Presentation</vt:lpstr>
      <vt:lpstr>PowerPoint Presentation</vt:lpstr>
      <vt:lpstr>PowerPoint Presentation</vt:lpstr>
      <vt:lpstr>FASTSIGNS Training Team</vt:lpstr>
      <vt:lpstr>PowerPoint Presentation</vt:lpstr>
      <vt:lpstr>WIIF</vt:lpstr>
      <vt:lpstr>Our Approach</vt:lpstr>
      <vt:lpstr>Deliverables</vt:lpstr>
      <vt:lpstr>On-Boarding</vt:lpstr>
      <vt:lpstr>In-Center Experience</vt:lpstr>
      <vt:lpstr>FAST101 Program</vt:lpstr>
      <vt:lpstr>Support Site</vt:lpstr>
      <vt:lpstr>Training Matrix</vt:lpstr>
      <vt:lpstr>Resources &amp; Support</vt:lpstr>
      <vt:lpstr>PowerPoint Presentation</vt:lpstr>
      <vt:lpstr>University of FASTSIGNS </vt:lpstr>
      <vt:lpstr>FASTSIGNS Convention</vt:lpstr>
      <vt:lpstr>THE FASTSIGNS TRAINING EXPERIENCE</vt:lpstr>
    </vt:vector>
  </TitlesOfParts>
  <Company>FASTSIGNS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EXPERIENCE</dc:title>
  <dc:creator>Marie Mulligan McDaniel</dc:creator>
  <cp:keywords>Overview, introduction, training</cp:keywords>
  <cp:lastModifiedBy>Marie McDaniel</cp:lastModifiedBy>
  <cp:revision>17</cp:revision>
  <dcterms:created xsi:type="dcterms:W3CDTF">2011-08-27T18:00:33Z</dcterms:created>
  <dcterms:modified xsi:type="dcterms:W3CDTF">2020-10-07T16:45:46Z</dcterms:modified>
  <cp:category>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82654F7A-42F2-4E58-95B6-216D22257F25</vt:lpwstr>
  </property>
  <property fmtid="{D5CDD505-2E9C-101B-9397-08002B2CF9AE}" pid="3" name="ArticulatePath">
    <vt:lpwstr>Tour Presentation - Training 2011</vt:lpwstr>
  </property>
</Properties>
</file>